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68"/>
  </p:notesMasterIdLst>
  <p:handoutMasterIdLst>
    <p:handoutMasterId r:id="rId69"/>
  </p:handoutMasterIdLst>
  <p:sldIdLst>
    <p:sldId id="284" r:id="rId2"/>
    <p:sldId id="318" r:id="rId3"/>
    <p:sldId id="490" r:id="rId4"/>
    <p:sldId id="367" r:id="rId5"/>
    <p:sldId id="458" r:id="rId6"/>
    <p:sldId id="419" r:id="rId7"/>
    <p:sldId id="431" r:id="rId8"/>
    <p:sldId id="502" r:id="rId9"/>
    <p:sldId id="432" r:id="rId10"/>
    <p:sldId id="370" r:id="rId11"/>
    <p:sldId id="433" r:id="rId12"/>
    <p:sldId id="374" r:id="rId13"/>
    <p:sldId id="488" r:id="rId14"/>
    <p:sldId id="508" r:id="rId15"/>
    <p:sldId id="503" r:id="rId16"/>
    <p:sldId id="375" r:id="rId17"/>
    <p:sldId id="491" r:id="rId18"/>
    <p:sldId id="377" r:id="rId19"/>
    <p:sldId id="380"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4" r:id="rId35"/>
    <p:sldId id="485" r:id="rId36"/>
    <p:sldId id="489" r:id="rId37"/>
    <p:sldId id="492" r:id="rId38"/>
    <p:sldId id="495" r:id="rId39"/>
    <p:sldId id="493" r:id="rId40"/>
    <p:sldId id="371" r:id="rId41"/>
    <p:sldId id="372" r:id="rId42"/>
    <p:sldId id="373" r:id="rId43"/>
    <p:sldId id="381" r:id="rId44"/>
    <p:sldId id="467" r:id="rId45"/>
    <p:sldId id="379" r:id="rId46"/>
    <p:sldId id="504" r:id="rId47"/>
    <p:sldId id="505" r:id="rId48"/>
    <p:sldId id="506" r:id="rId49"/>
    <p:sldId id="507" r:id="rId50"/>
    <p:sldId id="387" r:id="rId51"/>
    <p:sldId id="449" r:id="rId52"/>
    <p:sldId id="389" r:id="rId53"/>
    <p:sldId id="392" r:id="rId54"/>
    <p:sldId id="393" r:id="rId55"/>
    <p:sldId id="395" r:id="rId56"/>
    <p:sldId id="394" r:id="rId57"/>
    <p:sldId id="468" r:id="rId58"/>
    <p:sldId id="400" r:id="rId59"/>
    <p:sldId id="402" r:id="rId60"/>
    <p:sldId id="509" r:id="rId61"/>
    <p:sldId id="510" r:id="rId62"/>
    <p:sldId id="424" r:id="rId63"/>
    <p:sldId id="511" r:id="rId64"/>
    <p:sldId id="512" r:id="rId65"/>
    <p:sldId id="513" r:id="rId66"/>
    <p:sldId id="34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686" autoAdjust="0"/>
  </p:normalViewPr>
  <p:slideViewPr>
    <p:cSldViewPr>
      <p:cViewPr varScale="1">
        <p:scale>
          <a:sx n="112" d="100"/>
          <a:sy n="112" d="100"/>
        </p:scale>
        <p:origin x="1614" y="108"/>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16"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958" tIns="46479" rIns="92958" bIns="46479" rtlCol="0"/>
          <a:lstStyle>
            <a:lvl1pPr algn="r">
              <a:defRPr sz="1200"/>
            </a:lvl1pPr>
          </a:lstStyle>
          <a:p>
            <a:fld id="{51820ADE-9EE3-4BBF-9FF2-2EB699F066F3}" type="datetimeFigureOut">
              <a:rPr lang="en-US" smtClean="0"/>
              <a:t>5/16/2016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58" tIns="46479" rIns="92958" bIns="46479" rtlCol="0" anchor="b"/>
          <a:lstStyle>
            <a:lvl1pPr algn="r">
              <a:defRPr sz="1200"/>
            </a:lvl1pPr>
          </a:lstStyle>
          <a:p>
            <a:fld id="{5E25919C-AA62-49B1-B642-26C9B8419147}" type="slidenum">
              <a:rPr lang="en-US" smtClean="0"/>
              <a:t>‹#›</a:t>
            </a:fld>
            <a:endParaRPr lang="en-US" dirty="0"/>
          </a:p>
        </p:txBody>
      </p:sp>
    </p:spTree>
    <p:extLst>
      <p:ext uri="{BB962C8B-B14F-4D97-AF65-F5344CB8AC3E}">
        <p14:creationId xmlns:p14="http://schemas.microsoft.com/office/powerpoint/2010/main" val="163791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0C622C23-D715-4F41-945B-A5A5283C48E8}" type="datetimeFigureOut">
              <a:rPr lang="en-US" smtClean="0"/>
              <a:t>5/16/2016</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49A4A63E-3C16-4DFC-B17D-86A63C7E31CD}" type="slidenum">
              <a:rPr lang="en-US" smtClean="0"/>
              <a:t>‹#›</a:t>
            </a:fld>
            <a:endParaRPr lang="en-US" dirty="0"/>
          </a:p>
        </p:txBody>
      </p:sp>
    </p:spTree>
    <p:extLst>
      <p:ext uri="{BB962C8B-B14F-4D97-AF65-F5344CB8AC3E}">
        <p14:creationId xmlns:p14="http://schemas.microsoft.com/office/powerpoint/2010/main" val="20525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a:t>
            </a:fld>
            <a:endParaRPr lang="en-US" dirty="0"/>
          </a:p>
        </p:txBody>
      </p:sp>
    </p:spTree>
    <p:extLst>
      <p:ext uri="{BB962C8B-B14F-4D97-AF65-F5344CB8AC3E}">
        <p14:creationId xmlns:p14="http://schemas.microsoft.com/office/powerpoint/2010/main" val="207642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Emphasized</a:t>
            </a:r>
            <a:r>
              <a:rPr lang="en-US" baseline="0" dirty="0" smtClean="0"/>
              <a:t> and reformatted the sub title</a:t>
            </a:r>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39</a:t>
            </a:fld>
            <a:endParaRPr lang="en-US" dirty="0"/>
          </a:p>
        </p:txBody>
      </p:sp>
    </p:spTree>
    <p:extLst>
      <p:ext uri="{BB962C8B-B14F-4D97-AF65-F5344CB8AC3E}">
        <p14:creationId xmlns:p14="http://schemas.microsoft.com/office/powerpoint/2010/main" val="20096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20303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D79A2-C02E-493D-8C4E-22780E44185F}" type="datetime1">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7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D664D-B94F-44D6-B74E-F81E05A2C3D7}" type="datetime1">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906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EAD87-20C7-44FA-AC07-998C0E42CA31}" type="datetime1">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99433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50455-0D36-4333-88A6-5386572A8A03}" type="datetime1">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54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C0438-CA2F-4B10-AD35-BE1BC41B9DCF}" type="datetime1">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04878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99C8E-254E-484E-AAC3-52A6CF3553BB}" type="datetime1">
              <a:rPr lang="en-US" smtClean="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05304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DF3E-D4FC-4E47-B0CB-46468BC0000A}" type="datetime1">
              <a:rPr lang="en-US" smtClean="0"/>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7881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24B94-8B07-4AD4-8E70-AC7E19E0A5F0}" type="datetime1">
              <a:rPr lang="en-US" smtClean="0"/>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2978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50FF2-CA1A-457E-B564-C757C458D539}" type="datetime1">
              <a:rPr lang="en-US" smtClean="0"/>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98521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01960-4E7C-4A31-B4D8-3CD9B690C959}" type="datetime1">
              <a:rPr lang="en-US" smtClean="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6099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B718F-8668-4D93-8CFB-E871F6E1B2EA}" type="datetime1">
              <a:rPr lang="en-US" smtClean="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410057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6C3A9-8EF0-4677-A51C-702DC0BF1960}" type="datetime1">
              <a:rPr lang="en-US" smtClean="0"/>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1D241-89EF-44EB-AD2F-EB49C8D46E0C}" type="slidenum">
              <a:rPr lang="en-US" smtClean="0"/>
              <a:t>‹#›</a:t>
            </a:fld>
            <a:endParaRPr lang="en-US" dirty="0"/>
          </a:p>
        </p:txBody>
      </p:sp>
    </p:spTree>
    <p:extLst>
      <p:ext uri="{BB962C8B-B14F-4D97-AF65-F5344CB8AC3E}">
        <p14:creationId xmlns:p14="http://schemas.microsoft.com/office/powerpoint/2010/main" val="395187616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ircleof6app.com/downloa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4.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THE CITY UNIVERSITY OF NEW YORK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type="subTitle" idx="1"/>
          </p:nvPr>
        </p:nvSpPr>
        <p:spPr/>
        <p:txBody>
          <a:bodyPr>
            <a:normAutofit fontScale="70000" lnSpcReduction="20000"/>
          </a:bodyPr>
          <a:lstStyle/>
          <a:p>
            <a:endParaRPr lang="en-US" dirty="0" smtClean="0"/>
          </a:p>
          <a:p>
            <a:r>
              <a:rPr lang="en-US" dirty="0" smtClean="0"/>
              <a:t>Sexual Harassment, Gender-Based Harassment and </a:t>
            </a:r>
          </a:p>
          <a:p>
            <a:r>
              <a:rPr lang="en-US" dirty="0" smtClean="0"/>
              <a:t>Sexual Violence</a:t>
            </a:r>
          </a:p>
          <a:p>
            <a:r>
              <a:rPr lang="en-US" dirty="0" smtClean="0"/>
              <a:t>Curriculum</a:t>
            </a:r>
          </a:p>
        </p:txBody>
      </p:sp>
      <p:sp>
        <p:nvSpPr>
          <p:cNvPr id="5" name="Slide Number Placeholder 4"/>
          <p:cNvSpPr>
            <a:spLocks noGrp="1"/>
          </p:cNvSpPr>
          <p:nvPr>
            <p:ph type="sldNum" sz="quarter" idx="12"/>
          </p:nvPr>
        </p:nvSpPr>
        <p:spPr/>
        <p:txBody>
          <a:bodyPr/>
          <a:lstStyle/>
          <a:p>
            <a:fld id="{87964F89-8A5B-4103-B64F-E6A1BAC0591A}"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200775"/>
            <a:ext cx="1009650" cy="485775"/>
          </a:xfrm>
          <a:prstGeom prst="rect">
            <a:avLst/>
          </a:prstGeom>
        </p:spPr>
      </p:pic>
      <p:sp>
        <p:nvSpPr>
          <p:cNvPr id="6" name="TextBox 5"/>
          <p:cNvSpPr txBox="1"/>
          <p:nvPr/>
        </p:nvSpPr>
        <p:spPr>
          <a:xfrm>
            <a:off x="609600" y="6477000"/>
            <a:ext cx="982961" cy="215444"/>
          </a:xfrm>
          <a:prstGeom prst="rect">
            <a:avLst/>
          </a:prstGeom>
          <a:noFill/>
        </p:spPr>
        <p:txBody>
          <a:bodyPr wrap="none" rtlCol="0">
            <a:spAutoFit/>
          </a:bodyPr>
          <a:lstStyle/>
          <a:p>
            <a:r>
              <a:rPr lang="en-US" sz="800" dirty="0" smtClean="0"/>
              <a:t>Updated May 2016</a:t>
            </a:r>
            <a:endParaRPr lang="en-US" sz="800" dirty="0"/>
          </a:p>
        </p:txBody>
      </p:sp>
    </p:spTree>
    <p:extLst>
      <p:ext uri="{BB962C8B-B14F-4D97-AF65-F5344CB8AC3E}">
        <p14:creationId xmlns:p14="http://schemas.microsoft.com/office/powerpoint/2010/main" val="261683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Autofit/>
          </a:bodyPr>
          <a:lstStyle/>
          <a:p>
            <a:r>
              <a:rPr lang="en-US" sz="2800" dirty="0" smtClean="0"/>
              <a:t>Who Are The Victims Of </a:t>
            </a:r>
            <a:br>
              <a:rPr lang="en-US" sz="2800" dirty="0" smtClean="0"/>
            </a:br>
            <a:r>
              <a:rPr lang="en-US" sz="2800" dirty="0" smtClean="0"/>
              <a:t>Sexual Harassment, Gender-Based Harassment And/Or Sexual Violence?</a:t>
            </a:r>
            <a:endParaRPr lang="en-US" sz="2800" dirty="0"/>
          </a:p>
        </p:txBody>
      </p:sp>
      <p:sp>
        <p:nvSpPr>
          <p:cNvPr id="5" name="Content Placeholder 4"/>
          <p:cNvSpPr>
            <a:spLocks noGrp="1"/>
          </p:cNvSpPr>
          <p:nvPr>
            <p:ph idx="1"/>
          </p:nvPr>
        </p:nvSpPr>
        <p:spPr>
          <a:xfrm>
            <a:off x="381000" y="1828800"/>
            <a:ext cx="8229600" cy="4525963"/>
          </a:xfrm>
        </p:spPr>
        <p:txBody>
          <a:bodyPr>
            <a:normAutofit lnSpcReduction="10000"/>
          </a:bodyPr>
          <a:lstStyle/>
          <a:p>
            <a:r>
              <a:rPr lang="en-US" dirty="0"/>
              <a:t>Anyone – of any gender, </a:t>
            </a:r>
            <a:r>
              <a:rPr lang="en-US" dirty="0" smtClean="0"/>
              <a:t>gender identity, sexual </a:t>
            </a:r>
            <a:r>
              <a:rPr lang="en-US" dirty="0"/>
              <a:t>orientation, </a:t>
            </a:r>
            <a:r>
              <a:rPr lang="en-US" dirty="0" smtClean="0"/>
              <a:t>physical or mental ability, religious </a:t>
            </a:r>
            <a:r>
              <a:rPr lang="en-US" dirty="0"/>
              <a:t>affiliation, citizenship status, race, class or educational level – can </a:t>
            </a:r>
            <a:r>
              <a:rPr lang="en-US" dirty="0" smtClean="0"/>
              <a:t>be a victim of sexual harassment and/or sexual violence. </a:t>
            </a:r>
          </a:p>
          <a:p>
            <a:r>
              <a:rPr lang="en-US" dirty="0" smtClean="0"/>
              <a:t>For example, the scenarios depicted in the video clips included in this presentation could occur between individuals of any gender, gender identity or sexual orientation.</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10</a:t>
            </a:fld>
            <a:endParaRPr lang="en-US" dirty="0"/>
          </a:p>
        </p:txBody>
      </p:sp>
    </p:spTree>
    <p:extLst>
      <p:ext uri="{BB962C8B-B14F-4D97-AF65-F5344CB8AC3E}">
        <p14:creationId xmlns:p14="http://schemas.microsoft.com/office/powerpoint/2010/main" val="3940540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Who Are The Victims Of </a:t>
            </a:r>
            <a:br>
              <a:rPr lang="en-US" sz="3200" dirty="0" smtClean="0"/>
            </a:br>
            <a:r>
              <a:rPr lang="en-US" sz="3200" dirty="0" smtClean="0"/>
              <a:t>Sexual Harassment, Gender-Based Harassment And/Or Sexual Violence?</a:t>
            </a:r>
            <a:endParaRPr lang="en-US" sz="3200" dirty="0"/>
          </a:p>
        </p:txBody>
      </p:sp>
      <p:sp>
        <p:nvSpPr>
          <p:cNvPr id="3" name="Content Placeholder 2"/>
          <p:cNvSpPr>
            <a:spLocks noGrp="1"/>
          </p:cNvSpPr>
          <p:nvPr>
            <p:ph idx="1"/>
          </p:nvPr>
        </p:nvSpPr>
        <p:spPr/>
        <p:txBody>
          <a:bodyPr>
            <a:normAutofit/>
          </a:bodyPr>
          <a:lstStyle/>
          <a:p>
            <a:r>
              <a:rPr lang="en-US" dirty="0"/>
              <a:t>Sexual harassment </a:t>
            </a:r>
            <a:r>
              <a:rPr lang="en-US" dirty="0" smtClean="0"/>
              <a:t>and/or sexual violence can </a:t>
            </a:r>
            <a:r>
              <a:rPr lang="en-US" dirty="0"/>
              <a:t>occur between members of the same sex/gender.</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11</a:t>
            </a:fld>
            <a:endParaRPr lang="en-US" dirty="0"/>
          </a:p>
        </p:txBody>
      </p:sp>
    </p:spTree>
    <p:extLst>
      <p:ext uri="{BB962C8B-B14F-4D97-AF65-F5344CB8AC3E}">
        <p14:creationId xmlns:p14="http://schemas.microsoft.com/office/powerpoint/2010/main" val="201794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Sexual Harassment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Verbal Harassment can include unwanted</a:t>
            </a:r>
            <a:endParaRPr lang="en-US" dirty="0"/>
          </a:p>
          <a:p>
            <a:r>
              <a:rPr lang="en-US" dirty="0"/>
              <a:t>Sexual comments, teasing, or </a:t>
            </a:r>
            <a:r>
              <a:rPr lang="en-US" dirty="0" smtClean="0"/>
              <a:t>jokes</a:t>
            </a:r>
          </a:p>
          <a:p>
            <a:r>
              <a:rPr lang="en-US" dirty="0" smtClean="0"/>
              <a:t>Catcalls</a:t>
            </a:r>
            <a:endParaRPr lang="en-US" dirty="0"/>
          </a:p>
          <a:p>
            <a:r>
              <a:rPr lang="en-US" dirty="0"/>
              <a:t>Sexual slurs, demeaning </a:t>
            </a:r>
            <a:r>
              <a:rPr lang="en-US" dirty="0" smtClean="0"/>
              <a:t>words, or </a:t>
            </a:r>
            <a:r>
              <a:rPr lang="en-US" dirty="0"/>
              <a:t>other verbal abuse</a:t>
            </a:r>
          </a:p>
          <a:p>
            <a:r>
              <a:rPr lang="en-US" dirty="0"/>
              <a:t>Graphic or sexually suggestive comments </a:t>
            </a:r>
            <a:endParaRPr lang="en-US" dirty="0" smtClean="0"/>
          </a:p>
          <a:p>
            <a:r>
              <a:rPr lang="en-US" dirty="0" smtClean="0"/>
              <a:t>Inquiries </a:t>
            </a:r>
            <a:r>
              <a:rPr lang="en-US" dirty="0"/>
              <a:t>or discussions about sexual activities</a:t>
            </a:r>
          </a:p>
          <a:p>
            <a:r>
              <a:rPr lang="en-US" dirty="0"/>
              <a:t>Pressure to accept social invitations, to meet privately, to date, or to have sexual relations</a:t>
            </a:r>
          </a:p>
          <a:p>
            <a:r>
              <a:rPr lang="en-US" dirty="0"/>
              <a:t>Sexually suggestive letters or other written </a:t>
            </a:r>
            <a:r>
              <a:rPr lang="en-US" dirty="0" smtClean="0"/>
              <a:t>communications, including emails, texts and other social media communications</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12</a:t>
            </a:fld>
            <a:endParaRPr lang="en-US" dirty="0"/>
          </a:p>
        </p:txBody>
      </p:sp>
    </p:spTree>
    <p:extLst>
      <p:ext uri="{BB962C8B-B14F-4D97-AF65-F5344CB8AC3E}">
        <p14:creationId xmlns:p14="http://schemas.microsoft.com/office/powerpoint/2010/main" val="72152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Forms of Sexual Harassment</a:t>
            </a:r>
            <a:br>
              <a:rPr lang="en-US" dirty="0" smtClean="0"/>
            </a:br>
            <a:endParaRPr lang="en-US" dirty="0"/>
          </a:p>
        </p:txBody>
      </p:sp>
    </p:spTree>
    <p:controls>
      <mc:AlternateContent xmlns:mc="http://schemas.openxmlformats.org/markup-compatibility/2006">
        <mc:Choice xmlns:v="urn:schemas-microsoft-com:vml" Requires="v">
          <p:control spid="4132" name="ShockwaveFlash1" r:id="rId2" imgW="8458200" imgH="5334120"/>
        </mc:Choice>
        <mc:Fallback>
          <p:control name="ShockwaveFlash1" r:id="rId2" imgW="8458200" imgH="5334120">
            <p:pic>
              <p:nvPicPr>
                <p:cNvPr id="3" name="ShockwaveFlash1"/>
                <p:cNvPicPr preferRelativeResize="0">
                  <a:picLocks noChangeArrowheads="1" noChangeShapeType="1"/>
                </p:cNvPicPr>
                <p:nvPr/>
              </p:nvPicPr>
              <p:blipFill>
                <a:blip r:embed="rId4"/>
                <a:srcRect/>
                <a:stretch>
                  <a:fillRect/>
                </a:stretch>
              </p:blipFill>
              <p:spPr bwMode="auto">
                <a:xfrm>
                  <a:off x="152400" y="1371600"/>
                  <a:ext cx="8458200" cy="533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26741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Sexual Harassment</a:t>
            </a:r>
            <a:endParaRPr lang="en-US" dirty="0"/>
          </a:p>
        </p:txBody>
      </p:sp>
      <p:sp>
        <p:nvSpPr>
          <p:cNvPr id="4" name="Content Placeholder 3"/>
          <p:cNvSpPr>
            <a:spLocks noGrp="1"/>
          </p:cNvSpPr>
          <p:nvPr>
            <p:ph idx="1"/>
          </p:nvPr>
        </p:nvSpPr>
        <p:spPr/>
        <p:txBody>
          <a:bodyPr>
            <a:normAutofit fontScale="77500" lnSpcReduction="20000"/>
          </a:bodyPr>
          <a:lstStyle/>
          <a:p>
            <a:pPr marL="0" lvl="0" indent="0">
              <a:buNone/>
            </a:pPr>
            <a:r>
              <a:rPr lang="en-US" dirty="0" smtClean="0"/>
              <a:t>At CUNY, sexual harassment includes:</a:t>
            </a:r>
          </a:p>
          <a:p>
            <a:pPr lvl="0"/>
            <a:r>
              <a:rPr lang="en-US" dirty="0" smtClean="0"/>
              <a:t>Recording </a:t>
            </a:r>
            <a:r>
              <a:rPr lang="en-US" dirty="0"/>
              <a:t>images (e.g. video, photograph) or audio of another person’s sexual activity, intimate body parts, or nakedness without that person’s consent</a:t>
            </a:r>
            <a:r>
              <a:rPr lang="en-US" dirty="0" smtClean="0"/>
              <a:t>;</a:t>
            </a:r>
            <a:endParaRPr lang="en-US" dirty="0"/>
          </a:p>
          <a:p>
            <a:pPr lvl="0"/>
            <a:r>
              <a:rPr lang="en-US" dirty="0"/>
              <a:t>Disseminating images (e.g. video, photograph) or audio of another person’s sexual activity, intimate body parts, or nakedness, if the individual distributing the images or audio knows or should have known that the person depicted in the images or audio did not consent to such disclosure</a:t>
            </a:r>
            <a:r>
              <a:rPr lang="en-US" dirty="0" smtClean="0"/>
              <a:t>; and</a:t>
            </a:r>
            <a:endParaRPr lang="en-US" dirty="0"/>
          </a:p>
          <a:p>
            <a:pPr lvl="0"/>
            <a:r>
              <a:rPr lang="en-US" dirty="0"/>
              <a:t>Viewing another person’s sexual activity, intimate body parts, or nakedness in a place where that person would have a reasonable expectation of privacy, without that person’s consent. </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14</a:t>
            </a:fld>
            <a:endParaRPr lang="en-US" dirty="0"/>
          </a:p>
        </p:txBody>
      </p:sp>
    </p:spTree>
    <p:extLst>
      <p:ext uri="{BB962C8B-B14F-4D97-AF65-F5344CB8AC3E}">
        <p14:creationId xmlns:p14="http://schemas.microsoft.com/office/powerpoint/2010/main" val="242525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Forms of Gender-Based Harassment</a:t>
            </a:r>
            <a:endParaRPr lang="en-US" dirty="0"/>
          </a:p>
        </p:txBody>
      </p:sp>
      <p:sp>
        <p:nvSpPr>
          <p:cNvPr id="4" name="Content Placeholder 3"/>
          <p:cNvSpPr>
            <a:spLocks noGrp="1"/>
          </p:cNvSpPr>
          <p:nvPr>
            <p:ph idx="1"/>
          </p:nvPr>
        </p:nvSpPr>
        <p:spPr/>
        <p:txBody>
          <a:bodyPr/>
          <a:lstStyle/>
          <a:p>
            <a:r>
              <a:rPr lang="en-US" dirty="0" smtClean="0"/>
              <a:t>Gender-Based Harassment includes:</a:t>
            </a:r>
            <a:endParaRPr lang="en-US" dirty="0"/>
          </a:p>
          <a:p>
            <a:pPr lvl="1"/>
            <a:r>
              <a:rPr lang="en-US" dirty="0"/>
              <a:t>Intentionally using the wrong pronoun to identify a transgender individual can be a form of harassment.</a:t>
            </a:r>
          </a:p>
          <a:p>
            <a:pPr lvl="1"/>
            <a:r>
              <a:rPr lang="en-US" dirty="0"/>
              <a:t>Mocking a person’s appearance or clothing as more suited to a person of the opposite sex is a form of harassment.</a:t>
            </a:r>
          </a:p>
          <a:p>
            <a:endParaRPr lang="en-US" dirty="0"/>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15</a:t>
            </a:fld>
            <a:endParaRPr lang="en-US" dirty="0"/>
          </a:p>
        </p:txBody>
      </p:sp>
    </p:spTree>
    <p:extLst>
      <p:ext uri="{BB962C8B-B14F-4D97-AF65-F5344CB8AC3E}">
        <p14:creationId xmlns:p14="http://schemas.microsoft.com/office/powerpoint/2010/main" val="266096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Forms Of Sexual Violence</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Any </a:t>
            </a:r>
            <a:r>
              <a:rPr lang="en-US" u="sng" dirty="0">
                <a:solidFill>
                  <a:srgbClr val="FF0000"/>
                </a:solidFill>
              </a:rPr>
              <a:t>unconsented or unwanted </a:t>
            </a:r>
            <a:r>
              <a:rPr lang="en-US" dirty="0"/>
              <a:t>sexual touching or other physical </a:t>
            </a:r>
            <a:r>
              <a:rPr lang="en-US" dirty="0" smtClean="0"/>
              <a:t>contact </a:t>
            </a:r>
            <a:r>
              <a:rPr lang="en-US" dirty="0"/>
              <a:t>may constitute sexual </a:t>
            </a:r>
            <a:r>
              <a:rPr lang="en-US" dirty="0" smtClean="0"/>
              <a:t>violence</a:t>
            </a:r>
            <a:endParaRPr lang="en-US" dirty="0"/>
          </a:p>
          <a:p>
            <a:pPr lvl="1"/>
            <a:r>
              <a:rPr lang="en-US" dirty="0" smtClean="0"/>
              <a:t>Any form of sexual activity</a:t>
            </a:r>
          </a:p>
          <a:p>
            <a:pPr lvl="1"/>
            <a:r>
              <a:rPr lang="en-US" dirty="0" smtClean="0"/>
              <a:t>Touching</a:t>
            </a:r>
            <a:endParaRPr lang="en-US" dirty="0"/>
          </a:p>
          <a:p>
            <a:pPr lvl="1"/>
            <a:r>
              <a:rPr lang="en-US" dirty="0" smtClean="0"/>
              <a:t>Grabbing/Groping</a:t>
            </a:r>
            <a:endParaRPr lang="en-US" dirty="0"/>
          </a:p>
          <a:p>
            <a:pPr lvl="1"/>
            <a:r>
              <a:rPr lang="en-US" dirty="0"/>
              <a:t>Kissing</a:t>
            </a:r>
          </a:p>
          <a:p>
            <a:pPr lvl="1"/>
            <a:r>
              <a:rPr lang="en-US" dirty="0"/>
              <a:t>Caressing</a:t>
            </a:r>
          </a:p>
          <a:p>
            <a:pPr lvl="1"/>
            <a:r>
              <a:rPr lang="en-US" dirty="0"/>
              <a:t>Brushing against another’s </a:t>
            </a:r>
            <a:r>
              <a:rPr lang="en-US" dirty="0" smtClean="0"/>
              <a:t>body</a:t>
            </a:r>
          </a:p>
          <a:p>
            <a:pPr lvl="1"/>
            <a:r>
              <a:rPr lang="en-US" dirty="0" smtClean="0"/>
              <a:t>Patting</a:t>
            </a:r>
          </a:p>
          <a:p>
            <a:pPr lvl="1"/>
            <a:r>
              <a:rPr lang="en-US" dirty="0" smtClean="0"/>
              <a:t>Pinching</a:t>
            </a:r>
          </a:p>
          <a:p>
            <a:pPr marL="457200" lvl="1" indent="0">
              <a:buNone/>
            </a:pPr>
            <a:endParaRPr lang="en-US" dirty="0"/>
          </a:p>
          <a:p>
            <a:pPr lvl="1"/>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16</a:t>
            </a:fld>
            <a:endParaRPr lang="en-US" dirty="0"/>
          </a:p>
        </p:txBody>
      </p:sp>
    </p:spTree>
    <p:extLst>
      <p:ext uri="{BB962C8B-B14F-4D97-AF65-F5344CB8AC3E}">
        <p14:creationId xmlns:p14="http://schemas.microsoft.com/office/powerpoint/2010/main" val="2382051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696200" cy="523220"/>
          </a:xfrm>
          <a:prstGeom prst="rect">
            <a:avLst/>
          </a:prstGeom>
          <a:noFill/>
        </p:spPr>
        <p:txBody>
          <a:bodyPr wrap="square" rtlCol="0">
            <a:spAutoFit/>
          </a:bodyPr>
          <a:lstStyle/>
          <a:p>
            <a:pPr algn="ctr"/>
            <a:r>
              <a:rPr lang="en-US" sz="2800" dirty="0" smtClean="0">
                <a:latin typeface="+mj-lt"/>
              </a:rPr>
              <a:t>VIDEO: FORMS OF SEXUAL VIOLENCE</a:t>
            </a:r>
          </a:p>
        </p:txBody>
      </p:sp>
    </p:spTree>
    <p:controls>
      <mc:AlternateContent xmlns:mc="http://schemas.openxmlformats.org/markup-compatibility/2006">
        <mc:Choice xmlns:v="urn:schemas-microsoft-com:vml" Requires="v">
          <p:control spid="6212" name="ShockwaveFlash1" r:id="rId2" imgW="6477120" imgH="5562720"/>
        </mc:Choice>
        <mc:Fallback>
          <p:control name="ShockwaveFlash1" r:id="rId2" imgW="6477120" imgH="5562720">
            <p:pic>
              <p:nvPicPr>
                <p:cNvPr id="3" name="ShockwaveFlash1"/>
                <p:cNvPicPr preferRelativeResize="0">
                  <a:picLocks noChangeArrowheads="1" noChangeShapeType="1"/>
                </p:cNvPicPr>
                <p:nvPr/>
              </p:nvPicPr>
              <p:blipFill>
                <a:blip r:embed="rId5"/>
                <a:srcRect/>
                <a:stretch>
                  <a:fillRect/>
                </a:stretch>
              </p:blipFill>
              <p:spPr bwMode="auto">
                <a:xfrm>
                  <a:off x="1143000" y="990600"/>
                  <a:ext cx="6477000" cy="556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13" name="ShockwaveFlash2" r:id="rId3" imgW="6478560" imgH="5638680"/>
        </mc:Choice>
        <mc:Fallback>
          <p:control name="ShockwaveFlash2" r:id="rId3" imgW="6478560" imgH="5638680">
            <p:pic>
              <p:nvPicPr>
                <p:cNvPr id="4" name="ShockwaveFlash2"/>
                <p:cNvPicPr preferRelativeResize="0">
                  <a:picLocks noChangeArrowheads="1" noChangeShapeType="1"/>
                </p:cNvPicPr>
                <p:nvPr/>
              </p:nvPicPr>
              <p:blipFill>
                <a:blip r:embed="rId6"/>
                <a:srcRect/>
                <a:stretch>
                  <a:fillRect/>
                </a:stretch>
              </p:blipFill>
              <p:spPr bwMode="auto">
                <a:xfrm>
                  <a:off x="1752600" y="990600"/>
                  <a:ext cx="6478588" cy="563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51284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Forms Of Sexual Violence:</a:t>
            </a:r>
            <a:br>
              <a:rPr lang="en-US" sz="3600" dirty="0" smtClean="0"/>
            </a:br>
            <a:r>
              <a:rPr lang="en-US" sz="3600" dirty="0" smtClean="0"/>
              <a:t>Stalking</a:t>
            </a:r>
            <a:endParaRPr lang="en-US" sz="3600" dirty="0"/>
          </a:p>
        </p:txBody>
      </p:sp>
      <p:sp>
        <p:nvSpPr>
          <p:cNvPr id="3" name="Content Placeholder 2"/>
          <p:cNvSpPr>
            <a:spLocks noGrp="1"/>
          </p:cNvSpPr>
          <p:nvPr>
            <p:ph idx="1"/>
          </p:nvPr>
        </p:nvSpPr>
        <p:spPr>
          <a:xfrm>
            <a:off x="381000" y="1447800"/>
            <a:ext cx="8229600" cy="4525963"/>
          </a:xfrm>
        </p:spPr>
        <p:txBody>
          <a:bodyPr>
            <a:normAutofit fontScale="40000" lnSpcReduction="20000"/>
          </a:bodyPr>
          <a:lstStyle/>
          <a:p>
            <a:pPr marL="0" indent="0">
              <a:buNone/>
            </a:pPr>
            <a:r>
              <a:rPr lang="en-US" sz="4200" dirty="0" smtClean="0">
                <a:latin typeface="Arial Narrow" panose="020B0606020202030204" pitchFamily="34" charset="0"/>
              </a:rPr>
              <a:t>Stalking is a crime.  </a:t>
            </a:r>
            <a:r>
              <a:rPr lang="en-US" sz="4200" dirty="0" smtClean="0">
                <a:solidFill>
                  <a:srgbClr val="000000"/>
                </a:solidFill>
                <a:latin typeface="Arial Narrow" panose="020B0606020202030204" pitchFamily="34" charset="0"/>
              </a:rPr>
              <a:t>It </a:t>
            </a:r>
            <a:r>
              <a:rPr lang="en-US" sz="4200" dirty="0">
                <a:solidFill>
                  <a:srgbClr val="000000"/>
                </a:solidFill>
                <a:latin typeface="Arial Narrow" panose="020B0606020202030204" pitchFamily="34" charset="0"/>
              </a:rPr>
              <a:t>is intentionally engaging in a course of conduct directed at a specific person </a:t>
            </a:r>
            <a:r>
              <a:rPr lang="en-US" sz="4200" dirty="0" smtClean="0">
                <a:solidFill>
                  <a:srgbClr val="000000"/>
                </a:solidFill>
                <a:latin typeface="Arial Narrow" panose="020B0606020202030204" pitchFamily="34" charset="0"/>
              </a:rPr>
              <a:t>with whom the perpetrator currently has, previously has had, or desires to have, some form of sexual or romantic relationship, that</a:t>
            </a:r>
            <a:r>
              <a:rPr lang="en-US" sz="4200" dirty="0">
                <a:solidFill>
                  <a:srgbClr val="000000"/>
                </a:solidFill>
                <a:latin typeface="Arial Narrow" panose="020B0606020202030204" pitchFamily="34" charset="0"/>
              </a:rPr>
              <a:t>: </a:t>
            </a:r>
          </a:p>
          <a:p>
            <a:pPr>
              <a:buSzPts val="2400"/>
              <a:buFont typeface="Arial"/>
              <a:buChar char="•"/>
            </a:pPr>
            <a:r>
              <a:rPr lang="en-US" sz="4200" dirty="0">
                <a:solidFill>
                  <a:srgbClr val="000000"/>
                </a:solidFill>
                <a:latin typeface="Arial Narrow" panose="020B0606020202030204" pitchFamily="34" charset="0"/>
              </a:rPr>
              <a:t>is likely to cause reasonable fear of material harm </a:t>
            </a:r>
            <a:r>
              <a:rPr lang="en-US" sz="4200" dirty="0" smtClean="0">
                <a:solidFill>
                  <a:srgbClr val="000000"/>
                </a:solidFill>
                <a:latin typeface="Arial Narrow" panose="020B0606020202030204" pitchFamily="34" charset="0"/>
              </a:rPr>
              <a:t>to the </a:t>
            </a:r>
            <a:r>
              <a:rPr lang="en-US" sz="4200" dirty="0">
                <a:solidFill>
                  <a:srgbClr val="000000"/>
                </a:solidFill>
                <a:latin typeface="Arial Narrow" panose="020B0606020202030204" pitchFamily="34" charset="0"/>
              </a:rPr>
              <a:t>health, safety or property of that person, a member of that person’s immediate family or a third party with whom that person is acquainted; or</a:t>
            </a:r>
          </a:p>
          <a:p>
            <a:pPr>
              <a:buSzPts val="2400"/>
              <a:buFont typeface="Arial"/>
              <a:buChar char="•"/>
            </a:pPr>
            <a:r>
              <a:rPr lang="en-US" sz="4200" dirty="0">
                <a:solidFill>
                  <a:srgbClr val="000000"/>
                </a:solidFill>
                <a:latin typeface="Arial Narrow" panose="020B0606020202030204" pitchFamily="34" charset="0"/>
              </a:rPr>
              <a:t>causes material harm to the mental or emotional state of such person, where such conduct consists of following, telephoning or initiating communication or contact with such person, a member of the person’s family or a third party with whom the person is acquainted; or</a:t>
            </a:r>
          </a:p>
          <a:p>
            <a:pPr>
              <a:buSzPts val="2400"/>
              <a:buFont typeface="Arial"/>
              <a:buChar char="•"/>
            </a:pPr>
            <a:r>
              <a:rPr lang="en-US" sz="4200" dirty="0" smtClean="0">
                <a:solidFill>
                  <a:srgbClr val="000000"/>
                </a:solidFill>
                <a:latin typeface="Arial Narrow" panose="020B0606020202030204" pitchFamily="34" charset="0"/>
              </a:rPr>
              <a:t>is </a:t>
            </a:r>
            <a:r>
              <a:rPr lang="en-US" sz="4200" dirty="0">
                <a:solidFill>
                  <a:srgbClr val="000000"/>
                </a:solidFill>
                <a:latin typeface="Arial Narrow" panose="020B0606020202030204" pitchFamily="34" charset="0"/>
              </a:rPr>
              <a:t>likely to cause such person to reasonably fear that her/his employment, business or career is threatened, </a:t>
            </a:r>
            <a:r>
              <a:rPr lang="en-US" sz="4200" dirty="0" smtClean="0">
                <a:solidFill>
                  <a:srgbClr val="000000"/>
                </a:solidFill>
                <a:latin typeface="Arial Narrow" panose="020B0606020202030204" pitchFamily="34" charset="0"/>
              </a:rPr>
              <a:t>when </a:t>
            </a:r>
            <a:r>
              <a:rPr lang="en-US" sz="4200" dirty="0">
                <a:solidFill>
                  <a:srgbClr val="000000"/>
                </a:solidFill>
                <a:latin typeface="Arial Narrow" panose="020B0606020202030204" pitchFamily="34" charset="0"/>
              </a:rPr>
              <a:t>such conduct consists of appearing, telephoning or initiating communication or contact at such person’s place of employment or business, and the actor was previously </a:t>
            </a:r>
            <a:r>
              <a:rPr lang="en-US" sz="4200" dirty="0" smtClean="0">
                <a:solidFill>
                  <a:srgbClr val="000000"/>
                </a:solidFill>
                <a:latin typeface="Arial Narrow" panose="020B0606020202030204" pitchFamily="34" charset="0"/>
              </a:rPr>
              <a:t>clearly instructed to </a:t>
            </a:r>
            <a:r>
              <a:rPr lang="en-US" sz="4200" dirty="0">
                <a:solidFill>
                  <a:srgbClr val="000000"/>
                </a:solidFill>
                <a:latin typeface="Arial Narrow" panose="020B0606020202030204" pitchFamily="34" charset="0"/>
              </a:rPr>
              <a:t>stop. </a:t>
            </a:r>
            <a:endParaRPr lang="en-US" sz="4200" dirty="0" smtClean="0">
              <a:solidFill>
                <a:srgbClr val="000000"/>
              </a:solidFill>
              <a:latin typeface="Arial Narrow" panose="020B0606020202030204" pitchFamily="34" charset="0"/>
            </a:endParaRPr>
          </a:p>
          <a:p>
            <a:pPr>
              <a:buSzPts val="2400"/>
              <a:buFont typeface="Arial"/>
              <a:buChar char="•"/>
            </a:pPr>
            <a:r>
              <a:rPr lang="en-US" sz="4200" dirty="0" smtClean="0">
                <a:latin typeface="Arial Narrow" panose="020B0606020202030204" pitchFamily="34" charset="0"/>
              </a:rPr>
              <a:t>Specific actions, such as sending a birthday card or standing across the street from someone’s house may be legal, but if they are part of a series of actions that cause fear or distress, they may be illegal. </a:t>
            </a:r>
          </a:p>
          <a:p>
            <a:pPr>
              <a:buSzPts val="2400"/>
              <a:buFont typeface="Arial"/>
              <a:buChar char="•"/>
            </a:pPr>
            <a:r>
              <a:rPr lang="en-US" sz="4200" dirty="0" smtClean="0">
                <a:latin typeface="Arial Narrow" panose="020B0606020202030204" pitchFamily="34" charset="0"/>
              </a:rPr>
              <a:t>Stalking includes cyber-stalking – using electronic forms of communication, including social media, to engage in the conduct described above.</a:t>
            </a:r>
            <a:endParaRPr lang="en-US" sz="4200" dirty="0">
              <a:latin typeface="Arial Narrow" panose="020B0606020202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18</a:t>
            </a:fld>
            <a:endParaRPr lang="en-US" dirty="0"/>
          </a:p>
        </p:txBody>
      </p:sp>
    </p:spTree>
    <p:extLst>
      <p:ext uri="{BB962C8B-B14F-4D97-AF65-F5344CB8AC3E}">
        <p14:creationId xmlns:p14="http://schemas.microsoft.com/office/powerpoint/2010/main" val="400458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Sexual Violence:</a:t>
            </a:r>
            <a:br>
              <a:rPr lang="en-US" sz="3200" dirty="0" smtClean="0"/>
            </a:br>
            <a:r>
              <a:rPr lang="en-US" sz="3200" dirty="0" smtClean="0"/>
              <a:t>Dating/Intimate Partner/Domestic Violence</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Dating/IP/Domestic </a:t>
            </a:r>
            <a:r>
              <a:rPr lang="en-US" dirty="0"/>
              <a:t>violence </a:t>
            </a:r>
            <a:r>
              <a:rPr lang="en-US" dirty="0" smtClean="0"/>
              <a:t>is a pattern of coercive behavior that can include physical, psychological, sexual, economic and emotional abuse.</a:t>
            </a:r>
          </a:p>
          <a:p>
            <a:r>
              <a:rPr lang="en-US" dirty="0" smtClean="0"/>
              <a:t>It can consist of actions or threats of actions </a:t>
            </a:r>
            <a:r>
              <a:rPr lang="en-US" dirty="0"/>
              <a:t>that </a:t>
            </a:r>
            <a:r>
              <a:rPr lang="en-US" dirty="0" smtClean="0"/>
              <a:t>intimidate</a:t>
            </a:r>
            <a:r>
              <a:rPr lang="en-US" dirty="0"/>
              <a:t>, </a:t>
            </a:r>
            <a:r>
              <a:rPr lang="en-US" dirty="0" smtClean="0"/>
              <a:t>humiliate</a:t>
            </a:r>
            <a:r>
              <a:rPr lang="en-US" dirty="0"/>
              <a:t>, isolate, frighten, </a:t>
            </a:r>
            <a:r>
              <a:rPr lang="en-US" dirty="0" smtClean="0"/>
              <a:t>coerce</a:t>
            </a:r>
            <a:r>
              <a:rPr lang="en-US" dirty="0"/>
              <a:t>, threaten, </a:t>
            </a:r>
            <a:r>
              <a:rPr lang="en-US" dirty="0" smtClean="0"/>
              <a:t>blame or hurt someone</a:t>
            </a:r>
            <a:r>
              <a:rPr lang="en-US" dirty="0"/>
              <a:t>.  </a:t>
            </a:r>
            <a:endParaRPr lang="en-US" dirty="0" smtClean="0"/>
          </a:p>
          <a:p>
            <a:r>
              <a:rPr lang="en-US" dirty="0" smtClean="0"/>
              <a:t>It can also consist of a single incident of sexual assault.</a:t>
            </a:r>
          </a:p>
          <a:p>
            <a:r>
              <a:rPr lang="en-US" dirty="0"/>
              <a:t>Rape or any sexual offense, whether on a date </a:t>
            </a:r>
            <a:r>
              <a:rPr lang="en-US" dirty="0" smtClean="0"/>
              <a:t>or not, or by someone you know or do not know, is </a:t>
            </a:r>
            <a:r>
              <a:rPr lang="en-US" dirty="0"/>
              <a:t>the same criminal offense. </a:t>
            </a:r>
          </a:p>
          <a:p>
            <a:r>
              <a:rPr lang="en-US" dirty="0" smtClean="0"/>
              <a:t>On </a:t>
            </a:r>
            <a:r>
              <a:rPr lang="en-US" dirty="0" smtClean="0"/>
              <a:t>college campuses, alcohol is often involved in date rape.  </a:t>
            </a:r>
            <a:endParaRPr lang="en-US" dirty="0"/>
          </a:p>
          <a:p>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19</a:t>
            </a:fld>
            <a:endParaRPr lang="en-US" dirty="0"/>
          </a:p>
        </p:txBody>
      </p:sp>
    </p:spTree>
    <p:extLst>
      <p:ext uri="{BB962C8B-B14F-4D97-AF65-F5344CB8AC3E}">
        <p14:creationId xmlns:p14="http://schemas.microsoft.com/office/powerpoint/2010/main" val="397710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Sexual Harassment:</a:t>
            </a:r>
            <a:br>
              <a:rPr lang="en-US" dirty="0" smtClean="0"/>
            </a:br>
            <a:r>
              <a:rPr lang="en-US" dirty="0" smtClean="0"/>
              <a:t>Policies, Prevention And Resources</a:t>
            </a:r>
            <a:br>
              <a:rPr lang="en-US" dirty="0" smtClean="0"/>
            </a:br>
            <a:endParaRPr lang="en-US" dirty="0"/>
          </a:p>
        </p:txBody>
      </p:sp>
      <p:sp>
        <p:nvSpPr>
          <p:cNvPr id="6" name="Text Placeholder 5"/>
          <p:cNvSpPr>
            <a:spLocks noGrp="1"/>
          </p:cNvSpPr>
          <p:nvPr>
            <p:ph type="subTitle" idx="1"/>
          </p:nvPr>
        </p:nvSpPr>
        <p:spPr>
          <a:xfrm>
            <a:off x="1219200" y="3200400"/>
            <a:ext cx="6400800" cy="2819400"/>
          </a:xfrm>
        </p:spPr>
        <p:txBody>
          <a:bodyPr>
            <a:noAutofit/>
          </a:bodyPr>
          <a:lstStyle/>
          <a:p>
            <a:pPr marL="342900" indent="-342900" algn="l">
              <a:buFont typeface="Wingdings" panose="05000000000000000000" pitchFamily="2" charset="2"/>
              <a:buChar char="Ø"/>
            </a:pPr>
            <a:r>
              <a:rPr lang="en-US" sz="2000" dirty="0" smtClean="0">
                <a:solidFill>
                  <a:schemeClr val="tx1"/>
                </a:solidFill>
              </a:rPr>
              <a:t>What are sexual harassment, gender-based harassment, sexual violence, dating/intimate partner/domestic violence, and stalking?</a:t>
            </a:r>
          </a:p>
          <a:p>
            <a:pPr marL="342900" indent="-342900" algn="l">
              <a:buFont typeface="Wingdings" panose="05000000000000000000" pitchFamily="2" charset="2"/>
              <a:buChar char="Ø"/>
            </a:pPr>
            <a:r>
              <a:rPr lang="en-US" sz="2000" dirty="0" smtClean="0">
                <a:solidFill>
                  <a:schemeClr val="tx1"/>
                </a:solidFill>
              </a:rPr>
              <a:t>How can you help prevent sexual harassment and sexual violence?</a:t>
            </a:r>
          </a:p>
          <a:p>
            <a:pPr marL="342900" indent="-342900" algn="l">
              <a:buFont typeface="Wingdings" panose="05000000000000000000" pitchFamily="2" charset="2"/>
              <a:buChar char="Ø"/>
            </a:pPr>
            <a:r>
              <a:rPr lang="en-US" sz="2000" dirty="0">
                <a:solidFill>
                  <a:schemeClr val="tx1"/>
                </a:solidFill>
              </a:rPr>
              <a:t>What are the College’s policies and procedures?</a:t>
            </a:r>
            <a:endParaRPr lang="en-US" sz="1600" dirty="0">
              <a:solidFill>
                <a:schemeClr val="tx1"/>
              </a:solidFill>
            </a:endParaRPr>
          </a:p>
          <a:p>
            <a:pPr marL="342900" indent="-342900" algn="l">
              <a:buFont typeface="Wingdings" panose="05000000000000000000" pitchFamily="2" charset="2"/>
              <a:buChar char="Ø"/>
            </a:pPr>
            <a:r>
              <a:rPr lang="en-US" sz="2000" dirty="0" smtClean="0">
                <a:solidFill>
                  <a:schemeClr val="tx1"/>
                </a:solidFill>
              </a:rPr>
              <a:t>How can you report an incident confidentially? </a:t>
            </a:r>
            <a:endParaRPr lang="en-US" sz="2000" dirty="0">
              <a:solidFill>
                <a:schemeClr val="tx1"/>
              </a:solidFill>
            </a:endParaRPr>
          </a:p>
          <a:p>
            <a:pPr marL="342900" indent="-342900" algn="l">
              <a:buFont typeface="Wingdings" panose="05000000000000000000" pitchFamily="2" charset="2"/>
              <a:buChar char="Ø"/>
            </a:pPr>
            <a:r>
              <a:rPr lang="en-US" sz="2000" dirty="0" smtClean="0">
                <a:solidFill>
                  <a:schemeClr val="tx1"/>
                </a:solidFill>
              </a:rPr>
              <a:t>What resources are available to you?</a:t>
            </a:r>
            <a:endParaRPr lang="en-US" sz="2000" dirty="0">
              <a:solidFill>
                <a:schemeClr val="tx1"/>
              </a:solidFill>
            </a:endParaRPr>
          </a:p>
        </p:txBody>
      </p:sp>
      <p:sp>
        <p:nvSpPr>
          <p:cNvPr id="5" name="Slide Number Placeholder 4"/>
          <p:cNvSpPr>
            <a:spLocks noGrp="1"/>
          </p:cNvSpPr>
          <p:nvPr>
            <p:ph type="sldNum" sz="quarter" idx="12"/>
          </p:nvPr>
        </p:nvSpPr>
        <p:spPr/>
        <p:txBody>
          <a:bodyPr/>
          <a:lstStyle/>
          <a:p>
            <a:fld id="{87964F89-8A5B-4103-B64F-E6A1BAC0591A}" type="slidenum">
              <a:rPr lang="en-US" smtClean="0"/>
              <a:pPr/>
              <a:t>2</a:t>
            </a:fld>
            <a:endParaRPr lang="en-US" dirty="0"/>
          </a:p>
        </p:txBody>
      </p:sp>
    </p:spTree>
    <p:extLst>
      <p:ext uri="{BB962C8B-B14F-4D97-AF65-F5344CB8AC3E}">
        <p14:creationId xmlns:p14="http://schemas.microsoft.com/office/powerpoint/2010/main" val="23634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Preventing Sexual Harassment and </a:t>
            </a:r>
            <a:br>
              <a:rPr lang="en-US" dirty="0" smtClean="0"/>
            </a:br>
            <a:r>
              <a:rPr lang="en-US" dirty="0" smtClean="0"/>
              <a:t>Sexual Violence</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20</a:t>
            </a:fld>
            <a:endParaRPr lang="en-US" dirty="0"/>
          </a:p>
        </p:txBody>
      </p:sp>
    </p:spTree>
    <p:extLst>
      <p:ext uri="{BB962C8B-B14F-4D97-AF65-F5344CB8AC3E}">
        <p14:creationId xmlns:p14="http://schemas.microsoft.com/office/powerpoint/2010/main" val="4203900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Affirmative Consent?</a:t>
            </a:r>
            <a:endParaRPr lang="en-US" dirty="0"/>
          </a:p>
        </p:txBody>
      </p:sp>
      <p:sp>
        <p:nvSpPr>
          <p:cNvPr id="3" name="Content Placeholder 2"/>
          <p:cNvSpPr>
            <a:spLocks noGrp="1"/>
          </p:cNvSpPr>
          <p:nvPr>
            <p:ph idx="1"/>
          </p:nvPr>
        </p:nvSpPr>
        <p:spPr/>
        <p:txBody>
          <a:bodyPr>
            <a:normAutofit/>
          </a:bodyPr>
          <a:lstStyle/>
          <a:p>
            <a:r>
              <a:rPr lang="en-US" dirty="0"/>
              <a:t>Affirmative Consent is a knowing, voluntary and  mutual decision among all participants to engage in sexual activity.  </a:t>
            </a:r>
          </a:p>
          <a:p>
            <a:r>
              <a:rPr lang="en-US" dirty="0" smtClean="0"/>
              <a:t>Consent can be withdrawn at any time.</a:t>
            </a:r>
          </a:p>
          <a:p>
            <a:r>
              <a:rPr lang="en-US" dirty="0" smtClean="0"/>
              <a:t>Consent can be given by words or actions, as long as those words or action create clear permission regarding willingness to engage in the sexual activity.</a:t>
            </a:r>
          </a:p>
        </p:txBody>
      </p:sp>
      <p:sp>
        <p:nvSpPr>
          <p:cNvPr id="4" name="Slide Number Placeholder 3"/>
          <p:cNvSpPr>
            <a:spLocks noGrp="1"/>
          </p:cNvSpPr>
          <p:nvPr>
            <p:ph type="sldNum" sz="quarter" idx="12"/>
          </p:nvPr>
        </p:nvSpPr>
        <p:spPr/>
        <p:txBody>
          <a:bodyPr/>
          <a:lstStyle/>
          <a:p>
            <a:fld id="{A0B1D241-89EF-44EB-AD2F-EB49C8D46E0C}" type="slidenum">
              <a:rPr lang="en-US" smtClean="0"/>
              <a:t>21</a:t>
            </a:fld>
            <a:endParaRPr lang="en-US" dirty="0"/>
          </a:p>
        </p:txBody>
      </p:sp>
    </p:spTree>
    <p:extLst>
      <p:ext uri="{BB962C8B-B14F-4D97-AF65-F5344CB8AC3E}">
        <p14:creationId xmlns:p14="http://schemas.microsoft.com/office/powerpoint/2010/main" val="312655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Affirmative Consent?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Each person </a:t>
            </a:r>
            <a:r>
              <a:rPr lang="en-US" dirty="0" smtClean="0"/>
              <a:t>must clearly communicate his/her </a:t>
            </a:r>
            <a:r>
              <a:rPr lang="en-US" dirty="0"/>
              <a:t>willingness and </a:t>
            </a:r>
            <a:r>
              <a:rPr lang="en-US" dirty="0" smtClean="0"/>
              <a:t>permission to engage in sexual activity.</a:t>
            </a:r>
            <a:endParaRPr lang="en-US" dirty="0"/>
          </a:p>
          <a:p>
            <a:r>
              <a:rPr lang="en-US" dirty="0" smtClean="0"/>
              <a:t>A person who is drunk or high may not be able to consent.</a:t>
            </a:r>
          </a:p>
          <a:p>
            <a:r>
              <a:rPr lang="en-US" dirty="0" smtClean="0"/>
              <a:t>Having sex with a person who is passed out, or slides in and out of consciousness, is rape.</a:t>
            </a:r>
          </a:p>
          <a:p>
            <a:r>
              <a:rPr lang="en-US" dirty="0"/>
              <a:t>F</a:t>
            </a:r>
            <a:r>
              <a:rPr lang="en-US" dirty="0" smtClean="0"/>
              <a:t>ailure to resist or say “no,” does not equal consent.</a:t>
            </a:r>
          </a:p>
          <a:p>
            <a:r>
              <a:rPr lang="en-US" dirty="0" smtClean="0"/>
              <a:t>Silence does not constitute consent.</a:t>
            </a:r>
          </a:p>
          <a:p>
            <a:r>
              <a:rPr lang="en-US" dirty="0" smtClean="0"/>
              <a:t>Past consent to sexual relations does not constitute consent to subsequent sexual activity.</a:t>
            </a:r>
          </a:p>
          <a:p>
            <a:r>
              <a:rPr lang="en-US" dirty="0" smtClean="0"/>
              <a:t>A person may consent to certain sexual acts and not others.</a:t>
            </a:r>
          </a:p>
          <a:p>
            <a:r>
              <a:rPr lang="en-US" dirty="0" smtClean="0"/>
              <a:t>A person’s appearance or dress does not communicate consent.</a:t>
            </a:r>
          </a:p>
          <a:p>
            <a:r>
              <a:rPr lang="en-US" dirty="0" smtClean="0"/>
              <a:t>A person under 17 years old cannot consent to sexual intercourse under New York law.</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22</a:t>
            </a:fld>
            <a:endParaRPr lang="en-US" dirty="0"/>
          </a:p>
        </p:txBody>
      </p:sp>
    </p:spTree>
    <p:extLst>
      <p:ext uri="{BB962C8B-B14F-4D97-AF65-F5344CB8AC3E}">
        <p14:creationId xmlns:p14="http://schemas.microsoft.com/office/powerpoint/2010/main" val="1967682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Obtain Consent</a:t>
            </a:r>
            <a:endParaRPr lang="en-US" dirty="0"/>
          </a:p>
        </p:txBody>
      </p:sp>
      <p:sp>
        <p:nvSpPr>
          <p:cNvPr id="3" name="Content Placeholder 2"/>
          <p:cNvSpPr>
            <a:spLocks noGrp="1"/>
          </p:cNvSpPr>
          <p:nvPr>
            <p:ph idx="1"/>
          </p:nvPr>
        </p:nvSpPr>
        <p:spPr/>
        <p:txBody>
          <a:bodyPr>
            <a:normAutofit/>
          </a:bodyPr>
          <a:lstStyle/>
          <a:p>
            <a:r>
              <a:rPr lang="en-US" dirty="0" smtClean="0"/>
              <a:t>If you do not obtain consent from a sexual partner, you may be committing sexual assault. </a:t>
            </a:r>
          </a:p>
          <a:p>
            <a:r>
              <a:rPr lang="en-US" dirty="0" smtClean="0"/>
              <a:t>Remember, the decision to engage in sex or sexual activity must be </a:t>
            </a:r>
            <a:r>
              <a:rPr lang="en-US" u="sng" dirty="0" smtClean="0">
                <a:solidFill>
                  <a:srgbClr val="FF0000"/>
                </a:solidFill>
              </a:rPr>
              <a:t>mutual</a:t>
            </a:r>
            <a:r>
              <a:rPr lang="en-US" dirty="0" smtClean="0"/>
              <a:t>.</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23</a:t>
            </a:fld>
            <a:endParaRPr lang="en-US" dirty="0"/>
          </a:p>
        </p:txBody>
      </p:sp>
    </p:spTree>
    <p:extLst>
      <p:ext uri="{BB962C8B-B14F-4D97-AF65-F5344CB8AC3E}">
        <p14:creationId xmlns:p14="http://schemas.microsoft.com/office/powerpoint/2010/main" val="48958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Obtain Consent</a:t>
            </a:r>
            <a:endParaRPr lang="en-US" dirty="0"/>
          </a:p>
        </p:txBody>
      </p:sp>
      <p:sp>
        <p:nvSpPr>
          <p:cNvPr id="3" name="Content Placeholder 2"/>
          <p:cNvSpPr>
            <a:spLocks noGrp="1"/>
          </p:cNvSpPr>
          <p:nvPr>
            <p:ph idx="1"/>
          </p:nvPr>
        </p:nvSpPr>
        <p:spPr/>
        <p:txBody>
          <a:bodyPr>
            <a:normAutofit/>
          </a:bodyPr>
          <a:lstStyle/>
          <a:p>
            <a:r>
              <a:rPr lang="en-US" dirty="0"/>
              <a:t>Before you </a:t>
            </a:r>
            <a:r>
              <a:rPr lang="en-US" dirty="0" smtClean="0"/>
              <a:t>engage in sexual activity, consider</a:t>
            </a:r>
            <a:r>
              <a:rPr lang="en-US" dirty="0"/>
              <a:t>… </a:t>
            </a:r>
          </a:p>
          <a:p>
            <a:pPr lvl="1"/>
            <a:r>
              <a:rPr lang="en-US" dirty="0"/>
              <a:t>Have you expressed what you want? </a:t>
            </a:r>
          </a:p>
          <a:p>
            <a:pPr lvl="1"/>
            <a:r>
              <a:rPr lang="en-US" dirty="0"/>
              <a:t>Do you know what your partner wants? </a:t>
            </a:r>
          </a:p>
          <a:p>
            <a:pPr lvl="1"/>
            <a:r>
              <a:rPr lang="en-US" dirty="0"/>
              <a:t>Has your partner given consent? </a:t>
            </a:r>
          </a:p>
          <a:p>
            <a:pPr lvl="1"/>
            <a:r>
              <a:rPr lang="en-US" dirty="0"/>
              <a:t>Is your potential partner sober enough to decide whether or not to have sex? </a:t>
            </a:r>
          </a:p>
          <a:p>
            <a:pPr lvl="1"/>
            <a:r>
              <a:rPr lang="en-US" dirty="0"/>
              <a:t>Are you sober enough to know that you’ve correctly gauged consent?</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24</a:t>
            </a:fld>
            <a:endParaRPr lang="en-US" dirty="0"/>
          </a:p>
        </p:txBody>
      </p:sp>
    </p:spTree>
    <p:extLst>
      <p:ext uri="{BB962C8B-B14F-4D97-AF65-F5344CB8AC3E}">
        <p14:creationId xmlns:p14="http://schemas.microsoft.com/office/powerpoint/2010/main" val="1843070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You do not have consent if:</a:t>
            </a:r>
          </a:p>
          <a:p>
            <a:r>
              <a:rPr lang="en-US" dirty="0" smtClean="0"/>
              <a:t>You </a:t>
            </a:r>
            <a:r>
              <a:rPr lang="en-US" dirty="0"/>
              <a:t>are using physical force or size to have sex</a:t>
            </a:r>
            <a:r>
              <a:rPr lang="en-US" dirty="0" smtClean="0"/>
              <a:t>.</a:t>
            </a:r>
          </a:p>
          <a:p>
            <a:r>
              <a:rPr lang="en-US" dirty="0"/>
              <a:t>You have coerced your partner in any way (asking repeatedly, putting pressure on your partner, physically intimidating </a:t>
            </a:r>
            <a:r>
              <a:rPr lang="en-US" dirty="0" smtClean="0"/>
              <a:t>him/her, </a:t>
            </a:r>
            <a:r>
              <a:rPr lang="en-US" dirty="0"/>
              <a:t>etc</a:t>
            </a:r>
            <a:r>
              <a:rPr lang="en-US" dirty="0" smtClean="0"/>
              <a:t>.).</a:t>
            </a:r>
          </a:p>
          <a:p>
            <a:r>
              <a:rPr lang="en-US" dirty="0" smtClean="0"/>
              <a:t>You </a:t>
            </a:r>
            <a:r>
              <a:rPr lang="en-US" dirty="0"/>
              <a:t>intend to have sex by any means necessary.</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25</a:t>
            </a:fld>
            <a:endParaRPr lang="en-US" dirty="0"/>
          </a:p>
        </p:txBody>
      </p:sp>
    </p:spTree>
    <p:extLst>
      <p:ext uri="{BB962C8B-B14F-4D97-AF65-F5344CB8AC3E}">
        <p14:creationId xmlns:p14="http://schemas.microsoft.com/office/powerpoint/2010/main" val="2231803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You do not have consent if:</a:t>
            </a:r>
          </a:p>
          <a:p>
            <a:r>
              <a:rPr lang="en-US" dirty="0" smtClean="0"/>
              <a:t>Your </a:t>
            </a:r>
            <a:r>
              <a:rPr lang="en-US" dirty="0"/>
              <a:t>partner is too intoxicated </a:t>
            </a:r>
            <a:r>
              <a:rPr lang="en-US" dirty="0" smtClean="0"/>
              <a:t>or high to </a:t>
            </a:r>
            <a:r>
              <a:rPr lang="en-US" dirty="0"/>
              <a:t>give consent. </a:t>
            </a:r>
          </a:p>
          <a:p>
            <a:r>
              <a:rPr lang="en-US" dirty="0" smtClean="0"/>
              <a:t>You </a:t>
            </a:r>
            <a:r>
              <a:rPr lang="en-US" dirty="0"/>
              <a:t>are too </a:t>
            </a:r>
            <a:r>
              <a:rPr lang="en-US" dirty="0" smtClean="0"/>
              <a:t>intoxicated or high </a:t>
            </a:r>
            <a:r>
              <a:rPr lang="en-US" dirty="0"/>
              <a:t>to gauge consent.</a:t>
            </a:r>
          </a:p>
          <a:p>
            <a:r>
              <a:rPr lang="en-US" dirty="0"/>
              <a:t>Your partner is asleep.</a:t>
            </a:r>
          </a:p>
          <a:p>
            <a:r>
              <a:rPr lang="en-US" dirty="0"/>
              <a:t>Your partner is unconscious or for any other reason is physically or mentally unable to communicate consent</a:t>
            </a:r>
            <a:r>
              <a:rPr lang="en-US" dirty="0" smtClean="0"/>
              <a:t>.</a:t>
            </a:r>
          </a:p>
          <a:p>
            <a:r>
              <a:rPr lang="en-US" dirty="0" smtClean="0"/>
              <a:t>You </a:t>
            </a:r>
            <a:r>
              <a:rPr lang="en-US" dirty="0"/>
              <a:t>don’t think your partner would agree to have sex if </a:t>
            </a:r>
            <a:r>
              <a:rPr lang="en-US" dirty="0" smtClean="0"/>
              <a:t>he/she were </a:t>
            </a:r>
            <a:r>
              <a:rPr lang="en-US" dirty="0"/>
              <a:t>sober.</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26</a:t>
            </a:fld>
            <a:endParaRPr lang="en-US" dirty="0"/>
          </a:p>
        </p:txBody>
      </p:sp>
    </p:spTree>
    <p:extLst>
      <p:ext uri="{BB962C8B-B14F-4D97-AF65-F5344CB8AC3E}">
        <p14:creationId xmlns:p14="http://schemas.microsoft.com/office/powerpoint/2010/main" val="565576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Down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Signs you may not have consent:</a:t>
            </a:r>
          </a:p>
          <a:p>
            <a:r>
              <a:rPr lang="en-US" dirty="0" smtClean="0"/>
              <a:t>You </a:t>
            </a:r>
            <a:r>
              <a:rPr lang="en-US" dirty="0"/>
              <a:t>are not sure what the other person wants</a:t>
            </a:r>
            <a:r>
              <a:rPr lang="en-US" dirty="0" smtClean="0"/>
              <a:t>.</a:t>
            </a:r>
          </a:p>
          <a:p>
            <a:r>
              <a:rPr lang="en-US" dirty="0"/>
              <a:t>You have had sex before but your partner has said he/she is not interested tonight</a:t>
            </a:r>
            <a:r>
              <a:rPr lang="en-US" dirty="0" smtClean="0"/>
              <a:t>.</a:t>
            </a:r>
            <a:endParaRPr lang="en-US" dirty="0"/>
          </a:p>
          <a:p>
            <a:r>
              <a:rPr lang="en-US" dirty="0"/>
              <a:t>You feel like you are getting mixed signals</a:t>
            </a:r>
            <a:r>
              <a:rPr lang="en-US" dirty="0" smtClean="0"/>
              <a:t>.</a:t>
            </a:r>
          </a:p>
          <a:p>
            <a:r>
              <a:rPr lang="en-US" dirty="0"/>
              <a:t>You hope your partner will say nothing and go with the flow</a:t>
            </a:r>
            <a:r>
              <a:rPr lang="en-US" dirty="0" smtClean="0"/>
              <a:t>.</a:t>
            </a:r>
            <a:endParaRPr lang="en-US" dirty="0"/>
          </a:p>
          <a:p>
            <a:r>
              <a:rPr lang="en-US" dirty="0" smtClean="0"/>
              <a:t>Your </a:t>
            </a:r>
            <a:r>
              <a:rPr lang="en-US" dirty="0"/>
              <a:t>partner stops or is not responsive</a:t>
            </a:r>
            <a:r>
              <a:rPr lang="en-US" dirty="0" smtClean="0"/>
              <a:t>.</a:t>
            </a:r>
          </a:p>
          <a:p>
            <a:r>
              <a:rPr lang="en-US" dirty="0" smtClean="0"/>
              <a:t>Your partner may be intoxicated or high:</a:t>
            </a:r>
          </a:p>
          <a:p>
            <a:pPr lvl="1"/>
            <a:r>
              <a:rPr lang="en-US" dirty="0" smtClean="0"/>
              <a:t>Slurred speech</a:t>
            </a:r>
          </a:p>
          <a:p>
            <a:pPr lvl="1"/>
            <a:r>
              <a:rPr lang="en-US" dirty="0" smtClean="0"/>
              <a:t>Problems with balance</a:t>
            </a:r>
          </a:p>
          <a:p>
            <a:pPr lvl="1"/>
            <a:r>
              <a:rPr lang="en-US" dirty="0" smtClean="0"/>
              <a:t>Impaired motor skills</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27</a:t>
            </a:fld>
            <a:endParaRPr lang="en-US" dirty="0"/>
          </a:p>
        </p:txBody>
      </p:sp>
    </p:spTree>
    <p:extLst>
      <p:ext uri="{BB962C8B-B14F-4D97-AF65-F5344CB8AC3E}">
        <p14:creationId xmlns:p14="http://schemas.microsoft.com/office/powerpoint/2010/main" val="383276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 </a:t>
            </a:r>
            <a:endParaRPr lang="en-US" dirty="0"/>
          </a:p>
        </p:txBody>
      </p:sp>
      <p:sp>
        <p:nvSpPr>
          <p:cNvPr id="3" name="Content Placeholder 2"/>
          <p:cNvSpPr>
            <a:spLocks noGrp="1"/>
          </p:cNvSpPr>
          <p:nvPr>
            <p:ph idx="1"/>
          </p:nvPr>
        </p:nvSpPr>
        <p:spPr/>
        <p:txBody>
          <a:bodyPr>
            <a:normAutofit/>
          </a:bodyPr>
          <a:lstStyle/>
          <a:p>
            <a:r>
              <a:rPr lang="en-US" dirty="0"/>
              <a:t>Communicate clearly with your partner</a:t>
            </a:r>
            <a:r>
              <a:rPr lang="en-US" dirty="0" smtClean="0"/>
              <a:t>.</a:t>
            </a:r>
          </a:p>
          <a:p>
            <a:r>
              <a:rPr lang="en-US" dirty="0" smtClean="0"/>
              <a:t>Go </a:t>
            </a:r>
            <a:r>
              <a:rPr lang="en-US" dirty="0"/>
              <a:t>to a </a:t>
            </a:r>
            <a:r>
              <a:rPr lang="en-US" dirty="0" smtClean="0"/>
              <a:t>party/bar </a:t>
            </a:r>
            <a:r>
              <a:rPr lang="en-US" dirty="0"/>
              <a:t>with friends, not alone. </a:t>
            </a:r>
            <a:endParaRPr lang="en-US" dirty="0" smtClean="0"/>
          </a:p>
          <a:p>
            <a:r>
              <a:rPr lang="en-US" dirty="0" smtClean="0"/>
              <a:t>Keep </a:t>
            </a:r>
            <a:r>
              <a:rPr lang="en-US" dirty="0"/>
              <a:t>track of your friends and leave with them. </a:t>
            </a:r>
            <a:endParaRPr lang="en-US" dirty="0" smtClean="0"/>
          </a:p>
          <a:p>
            <a:r>
              <a:rPr lang="en-US" dirty="0" smtClean="0"/>
              <a:t>Do not </a:t>
            </a:r>
            <a:r>
              <a:rPr lang="en-US" dirty="0"/>
              <a:t>leave alone or with someone you </a:t>
            </a:r>
            <a:r>
              <a:rPr lang="en-US" dirty="0" smtClean="0"/>
              <a:t>do not know.</a:t>
            </a:r>
          </a:p>
          <a:p>
            <a:pPr marL="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28</a:t>
            </a:fld>
            <a:endParaRPr lang="en-US" dirty="0"/>
          </a:p>
        </p:txBody>
      </p:sp>
    </p:spTree>
    <p:extLst>
      <p:ext uri="{BB962C8B-B14F-4D97-AF65-F5344CB8AC3E}">
        <p14:creationId xmlns:p14="http://schemas.microsoft.com/office/powerpoint/2010/main" val="2264213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	</a:t>
            </a:r>
            <a:endParaRPr lang="en-US" dirty="0"/>
          </a:p>
        </p:txBody>
      </p:sp>
      <p:sp>
        <p:nvSpPr>
          <p:cNvPr id="3" name="Content Placeholder 2"/>
          <p:cNvSpPr>
            <a:spLocks noGrp="1"/>
          </p:cNvSpPr>
          <p:nvPr>
            <p:ph idx="1"/>
          </p:nvPr>
        </p:nvSpPr>
        <p:spPr/>
        <p:txBody>
          <a:bodyPr>
            <a:normAutofit/>
          </a:bodyPr>
          <a:lstStyle/>
          <a:p>
            <a:r>
              <a:rPr lang="en-US" dirty="0" smtClean="0"/>
              <a:t>Know how to get in touch with your friends.</a:t>
            </a:r>
          </a:p>
          <a:p>
            <a:r>
              <a:rPr lang="en-US" dirty="0" smtClean="0"/>
              <a:t>Try the Circle of 6 App.  </a:t>
            </a:r>
            <a:r>
              <a:rPr lang="en-US" dirty="0"/>
              <a:t>It’s Free. </a:t>
            </a:r>
            <a:r>
              <a:rPr lang="en-US" dirty="0">
                <a:hlinkClick r:id="rId2"/>
              </a:rPr>
              <a:t>http://www.circleof6app.com/downloads</a:t>
            </a:r>
            <a:r>
              <a:rPr lang="en-US" dirty="0" smtClean="0">
                <a:hlinkClick r:id="rId2"/>
              </a:rPr>
              <a:t>/</a:t>
            </a:r>
            <a:endParaRPr lang="en-US" dirty="0" smtClean="0"/>
          </a:p>
          <a:p>
            <a:r>
              <a:rPr lang="en-US" dirty="0" smtClean="0"/>
              <a:t>Need </a:t>
            </a:r>
            <a:r>
              <a:rPr lang="en-US" dirty="0"/>
              <a:t>help getting home? Need an interruption? Two touches lets your circle know where you are and how they can help. Icons represent </a:t>
            </a:r>
            <a:r>
              <a:rPr lang="en-US" dirty="0" smtClean="0"/>
              <a:t>actions so </a:t>
            </a:r>
            <a:r>
              <a:rPr lang="en-US" dirty="0"/>
              <a:t>that no one can tell what you’re up to. </a:t>
            </a:r>
          </a:p>
        </p:txBody>
      </p:sp>
      <p:sp>
        <p:nvSpPr>
          <p:cNvPr id="4" name="Slide Number Placeholder 3"/>
          <p:cNvSpPr>
            <a:spLocks noGrp="1"/>
          </p:cNvSpPr>
          <p:nvPr>
            <p:ph type="sldNum" sz="quarter" idx="12"/>
          </p:nvPr>
        </p:nvSpPr>
        <p:spPr/>
        <p:txBody>
          <a:bodyPr/>
          <a:lstStyle/>
          <a:p>
            <a:fld id="{A0B1D241-89EF-44EB-AD2F-EB49C8D46E0C}" type="slidenum">
              <a:rPr lang="en-US" smtClean="0"/>
              <a:t>29</a:t>
            </a:fld>
            <a:endParaRPr lang="en-US" dirty="0"/>
          </a:p>
        </p:txBody>
      </p:sp>
    </p:spTree>
    <p:extLst>
      <p:ext uri="{BB962C8B-B14F-4D97-AF65-F5344CB8AC3E}">
        <p14:creationId xmlns:p14="http://schemas.microsoft.com/office/powerpoint/2010/main" val="155163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One Is Too Many</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a:t>
            </a:fld>
            <a:endParaRPr lang="en-US" dirty="0"/>
          </a:p>
        </p:txBody>
      </p:sp>
      <p:pic>
        <p:nvPicPr>
          <p:cNvPr id="6" name="1 is 2 Many PSA- 60 Secon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76400" y="1600200"/>
            <a:ext cx="6019800" cy="4138613"/>
          </a:xfrm>
          <a:prstGeom prst="rect">
            <a:avLst/>
          </a:prstGeom>
        </p:spPr>
      </p:pic>
    </p:spTree>
    <p:extLst>
      <p:ext uri="{BB962C8B-B14F-4D97-AF65-F5344CB8AC3E}">
        <p14:creationId xmlns:p14="http://schemas.microsoft.com/office/powerpoint/2010/main" val="734550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a:t>
            </a:r>
            <a:endParaRPr lang="en-US" dirty="0"/>
          </a:p>
        </p:txBody>
      </p:sp>
      <p:sp>
        <p:nvSpPr>
          <p:cNvPr id="3" name="Content Placeholder 2"/>
          <p:cNvSpPr>
            <a:spLocks noGrp="1"/>
          </p:cNvSpPr>
          <p:nvPr>
            <p:ph idx="1"/>
          </p:nvPr>
        </p:nvSpPr>
        <p:spPr/>
        <p:txBody>
          <a:bodyPr>
            <a:normAutofit lnSpcReduction="10000"/>
          </a:bodyPr>
          <a:lstStyle/>
          <a:p>
            <a:r>
              <a:rPr lang="en-US" dirty="0"/>
              <a:t>If you choose to drink, be responsible. </a:t>
            </a:r>
            <a:r>
              <a:rPr lang="en-US" dirty="0" smtClean="0"/>
              <a:t>Drinking alcohol greatly </a:t>
            </a:r>
            <a:r>
              <a:rPr lang="en-US" dirty="0"/>
              <a:t>increases the risk of sexual assault</a:t>
            </a:r>
            <a:r>
              <a:rPr lang="en-US" dirty="0" smtClean="0"/>
              <a:t>.</a:t>
            </a:r>
          </a:p>
          <a:p>
            <a:r>
              <a:rPr lang="en-US" dirty="0" smtClean="0"/>
              <a:t>Know what is </a:t>
            </a:r>
            <a:r>
              <a:rPr lang="en-US" dirty="0"/>
              <a:t>in your drink, regardless of whether it contains alcohol.  </a:t>
            </a:r>
          </a:p>
          <a:p>
            <a:pPr lvl="1"/>
            <a:r>
              <a:rPr lang="en-US" dirty="0"/>
              <a:t>Open a can yourself</a:t>
            </a:r>
          </a:p>
          <a:p>
            <a:pPr lvl="1"/>
            <a:r>
              <a:rPr lang="en-US" dirty="0"/>
              <a:t>Make your own drink</a:t>
            </a:r>
          </a:p>
          <a:p>
            <a:pPr lvl="1"/>
            <a:r>
              <a:rPr lang="en-US" dirty="0"/>
              <a:t>Avoid punch </a:t>
            </a:r>
            <a:r>
              <a:rPr lang="en-US" dirty="0" smtClean="0"/>
              <a:t>bowls</a:t>
            </a:r>
          </a:p>
          <a:p>
            <a:pPr lvl="2"/>
            <a:r>
              <a:rPr lang="en-US" dirty="0" smtClean="0"/>
              <a:t>Otherwise, drugs that incapacitate you can be added to your drink.</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30</a:t>
            </a:fld>
            <a:endParaRPr lang="en-US" dirty="0"/>
          </a:p>
        </p:txBody>
      </p:sp>
    </p:spTree>
    <p:extLst>
      <p:ext uri="{BB962C8B-B14F-4D97-AF65-F5344CB8AC3E}">
        <p14:creationId xmlns:p14="http://schemas.microsoft.com/office/powerpoint/2010/main" val="2232987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a:bodyPr>
          <a:lstStyle/>
          <a:p>
            <a:r>
              <a:rPr lang="en-US" dirty="0"/>
              <a:t>If your friend is sexually assaulted, do not handle it alone.  </a:t>
            </a:r>
          </a:p>
          <a:p>
            <a:pPr lvl="1"/>
            <a:r>
              <a:rPr lang="en-US" dirty="0"/>
              <a:t>Encourage </a:t>
            </a:r>
            <a:r>
              <a:rPr lang="en-US" dirty="0" smtClean="0"/>
              <a:t>your friend </a:t>
            </a:r>
            <a:r>
              <a:rPr lang="en-US" dirty="0"/>
              <a:t>to call the NYPD, Campus Public Safety and/or the Title IX Coordinator. </a:t>
            </a:r>
          </a:p>
          <a:p>
            <a:pPr lvl="1"/>
            <a:r>
              <a:rPr lang="en-US" dirty="0"/>
              <a:t>Encourage </a:t>
            </a:r>
            <a:r>
              <a:rPr lang="en-US" dirty="0" smtClean="0"/>
              <a:t>your friend to </a:t>
            </a:r>
            <a:r>
              <a:rPr lang="en-US" dirty="0"/>
              <a:t>seek </a:t>
            </a:r>
            <a:r>
              <a:rPr lang="en-US" dirty="0" smtClean="0"/>
              <a:t>counseling. </a:t>
            </a:r>
          </a:p>
          <a:p>
            <a:pPr lvl="1"/>
            <a:r>
              <a:rPr lang="en-US" dirty="0" smtClean="0"/>
              <a:t>Encourage your friend to seek medical assistance.</a:t>
            </a:r>
          </a:p>
          <a:p>
            <a:pPr lvl="1"/>
            <a:r>
              <a:rPr lang="en-US" dirty="0" smtClean="0"/>
              <a:t>Encourage your friend to preserve evidence.</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31</a:t>
            </a:fld>
            <a:endParaRPr lang="en-US" dirty="0"/>
          </a:p>
        </p:txBody>
      </p:sp>
    </p:spTree>
    <p:extLst>
      <p:ext uri="{BB962C8B-B14F-4D97-AF65-F5344CB8AC3E}">
        <p14:creationId xmlns:p14="http://schemas.microsoft.com/office/powerpoint/2010/main" val="3178395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a:bodyPr>
          <a:lstStyle/>
          <a:p>
            <a:r>
              <a:rPr lang="en-US" dirty="0" smtClean="0"/>
              <a:t>You should not intervene in a situation that will put your safety at risk.</a:t>
            </a:r>
          </a:p>
          <a:p>
            <a:r>
              <a:rPr lang="en-US" dirty="0" smtClean="0"/>
              <a:t>However, there are things you can do to stop a potentially dangerous situation.</a:t>
            </a:r>
          </a:p>
          <a:p>
            <a:r>
              <a:rPr lang="en-US" dirty="0" smtClean="0"/>
              <a:t>If you observe a sexual assault, call 911.</a:t>
            </a:r>
          </a:p>
          <a:p>
            <a:r>
              <a:rPr lang="en-US" dirty="0" smtClean="0"/>
              <a:t>If you can do so safely, take a picture of the perpetrator.</a:t>
            </a:r>
          </a:p>
          <a:p>
            <a:pPr marL="5715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32</a:t>
            </a:fld>
            <a:endParaRPr lang="en-US" dirty="0"/>
          </a:p>
        </p:txBody>
      </p:sp>
    </p:spTree>
    <p:extLst>
      <p:ext uri="{BB962C8B-B14F-4D97-AF65-F5344CB8AC3E}">
        <p14:creationId xmlns:p14="http://schemas.microsoft.com/office/powerpoint/2010/main" val="20456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a:bodyPr>
          <a:lstStyle/>
          <a:p>
            <a:r>
              <a:rPr lang="en-US" dirty="0" smtClean="0"/>
              <a:t>Remind your friends to go to parties or bars with other friends, not alone.</a:t>
            </a:r>
          </a:p>
          <a:p>
            <a:r>
              <a:rPr lang="en-US" dirty="0"/>
              <a:t>Plan to leave together and </a:t>
            </a:r>
            <a:r>
              <a:rPr lang="en-US" dirty="0" smtClean="0"/>
              <a:t>do not </a:t>
            </a:r>
            <a:r>
              <a:rPr lang="en-US" dirty="0"/>
              <a:t>let anyone leave alone</a:t>
            </a:r>
            <a:r>
              <a:rPr lang="en-US" dirty="0" smtClean="0"/>
              <a:t>.</a:t>
            </a:r>
          </a:p>
          <a:p>
            <a:r>
              <a:rPr lang="en-US" dirty="0" smtClean="0"/>
              <a:t>Watch out for your friends when you are out.</a:t>
            </a:r>
          </a:p>
          <a:p>
            <a:r>
              <a:rPr lang="en-US" dirty="0" smtClean="0"/>
              <a:t>Help your friends get home safely. </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33</a:t>
            </a:fld>
            <a:endParaRPr lang="en-US" dirty="0"/>
          </a:p>
        </p:txBody>
      </p:sp>
    </p:spTree>
    <p:extLst>
      <p:ext uri="{BB962C8B-B14F-4D97-AF65-F5344CB8AC3E}">
        <p14:creationId xmlns:p14="http://schemas.microsoft.com/office/powerpoint/2010/main" val="4104745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lstStyle/>
          <a:p>
            <a:r>
              <a:rPr lang="en-US" dirty="0"/>
              <a:t>Separate the two people if it appears they are too drunk or if one might take advantage of the other. </a:t>
            </a:r>
          </a:p>
          <a:p>
            <a:r>
              <a:rPr lang="en-US" dirty="0"/>
              <a:t>Convince your friend to go home and help </a:t>
            </a:r>
            <a:r>
              <a:rPr lang="en-US" dirty="0" smtClean="0"/>
              <a:t>your friend </a:t>
            </a:r>
            <a:r>
              <a:rPr lang="en-US" dirty="0"/>
              <a:t>get there.</a:t>
            </a:r>
          </a:p>
          <a:p>
            <a:r>
              <a:rPr lang="en-US" dirty="0"/>
              <a:t>Suggest your friend take a phone number and call the next day.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34</a:t>
            </a:fld>
            <a:endParaRPr lang="en-US" dirty="0"/>
          </a:p>
        </p:txBody>
      </p:sp>
    </p:spTree>
    <p:extLst>
      <p:ext uri="{BB962C8B-B14F-4D97-AF65-F5344CB8AC3E}">
        <p14:creationId xmlns:p14="http://schemas.microsoft.com/office/powerpoint/2010/main" val="1123778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fontScale="92500" lnSpcReduction="10000"/>
          </a:bodyPr>
          <a:lstStyle/>
          <a:p>
            <a:pPr marL="0" lvl="1" indent="0">
              <a:buNone/>
            </a:pPr>
            <a:r>
              <a:rPr lang="en-US" sz="3800" dirty="0"/>
              <a:t>Create a </a:t>
            </a:r>
            <a:r>
              <a:rPr lang="en-US" sz="3800" dirty="0" smtClean="0"/>
              <a:t>diversion</a:t>
            </a:r>
          </a:p>
          <a:p>
            <a:pPr marL="0" lvl="1" indent="0">
              <a:buNone/>
            </a:pPr>
            <a:r>
              <a:rPr lang="en-US" sz="2800" dirty="0" smtClean="0"/>
              <a:t>Distract </a:t>
            </a:r>
            <a:r>
              <a:rPr lang="en-US" sz="2800" dirty="0"/>
              <a:t>your friend and/or the potential perpetrator.</a:t>
            </a:r>
          </a:p>
          <a:p>
            <a:pPr lvl="1"/>
            <a:r>
              <a:rPr lang="en-US" dirty="0"/>
              <a:t>Tell </a:t>
            </a:r>
            <a:r>
              <a:rPr lang="en-US" dirty="0" smtClean="0"/>
              <a:t>your friend the </a:t>
            </a:r>
            <a:r>
              <a:rPr lang="en-US" dirty="0"/>
              <a:t>party is lame and you want him/her to leave with you for a new venue.</a:t>
            </a:r>
          </a:p>
          <a:p>
            <a:pPr lvl="1"/>
            <a:r>
              <a:rPr lang="en-US" dirty="0"/>
              <a:t>Tell </a:t>
            </a:r>
            <a:r>
              <a:rPr lang="en-US" dirty="0" smtClean="0"/>
              <a:t>your friend </a:t>
            </a:r>
            <a:r>
              <a:rPr lang="en-US" dirty="0"/>
              <a:t>that someone else is waiting to speak to him/her.</a:t>
            </a:r>
          </a:p>
          <a:p>
            <a:pPr lvl="1"/>
            <a:r>
              <a:rPr lang="en-US" dirty="0"/>
              <a:t>Tell </a:t>
            </a:r>
            <a:r>
              <a:rPr lang="en-US" dirty="0" smtClean="0"/>
              <a:t>your friend </a:t>
            </a:r>
            <a:r>
              <a:rPr lang="en-US" dirty="0"/>
              <a:t>you need to get his/her advice in private.</a:t>
            </a:r>
          </a:p>
          <a:p>
            <a:pPr lvl="1"/>
            <a:r>
              <a:rPr lang="en-US" dirty="0"/>
              <a:t>Tell </a:t>
            </a:r>
            <a:r>
              <a:rPr lang="en-US" dirty="0" smtClean="0"/>
              <a:t>your friend you </a:t>
            </a:r>
            <a:r>
              <a:rPr lang="en-US" dirty="0"/>
              <a:t>feel sick and need assistance.</a:t>
            </a:r>
          </a:p>
          <a:p>
            <a:pPr marL="0" indent="0">
              <a:buNone/>
            </a:pPr>
            <a:r>
              <a:rPr lang="en-US" dirty="0" smtClean="0"/>
              <a:t> </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35</a:t>
            </a:fld>
            <a:endParaRPr lang="en-US" dirty="0"/>
          </a:p>
        </p:txBody>
      </p:sp>
    </p:spTree>
    <p:extLst>
      <p:ext uri="{BB962C8B-B14F-4D97-AF65-F5344CB8AC3E}">
        <p14:creationId xmlns:p14="http://schemas.microsoft.com/office/powerpoint/2010/main" val="2893962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
            <a:ext cx="8229600" cy="1143000"/>
          </a:xfrm>
        </p:spPr>
        <p:txBody>
          <a:bodyPr>
            <a:normAutofit fontScale="90000"/>
          </a:bodyPr>
          <a:lstStyle/>
          <a:p>
            <a:r>
              <a:rPr lang="en-US" dirty="0" smtClean="0"/>
              <a:t>Video: Protect Your Friends</a:t>
            </a:r>
            <a:br>
              <a:rPr lang="en-US" dirty="0" smtClean="0"/>
            </a:br>
            <a:endParaRPr lang="en-US" dirty="0"/>
          </a:p>
        </p:txBody>
      </p:sp>
    </p:spTree>
    <p:controls>
      <mc:AlternateContent xmlns:mc="http://schemas.openxmlformats.org/markup-compatibility/2006">
        <mc:Choice xmlns:v="urn:schemas-microsoft-com:vml" Requires="v">
          <p:control spid="5156" name="ShockwaveFlash1" r:id="rId2" imgW="8534520" imgH="5410080"/>
        </mc:Choice>
        <mc:Fallback>
          <p:control name="ShockwaveFlash1" r:id="rId2" imgW="8534520" imgH="5410080">
            <p:pic>
              <p:nvPicPr>
                <p:cNvPr id="3" name="ShockwaveFlash1"/>
                <p:cNvPicPr preferRelativeResize="0">
                  <a:picLocks noChangeArrowheads="1" noChangeShapeType="1"/>
                </p:cNvPicPr>
                <p:nvPr/>
              </p:nvPicPr>
              <p:blipFill>
                <a:blip r:embed="rId4"/>
                <a:srcRect/>
                <a:stretch>
                  <a:fillRect/>
                </a:stretch>
              </p:blipFill>
              <p:spPr bwMode="auto">
                <a:xfrm>
                  <a:off x="304800" y="1143000"/>
                  <a:ext cx="8534400" cy="5410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854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 Your Friends -</a:t>
            </a:r>
            <a:br>
              <a:rPr lang="en-US" dirty="0" smtClean="0"/>
            </a:br>
            <a:r>
              <a:rPr lang="en-US" dirty="0" smtClean="0"/>
              <a:t>Good Samaritan Policy</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If you are the victim of or observe sexual harassment or violence while under the influence of drugs or alcohol, </a:t>
            </a:r>
            <a:r>
              <a:rPr lang="en-US" b="1" u="sng" dirty="0" smtClean="0"/>
              <a:t>you should report the incident and seek medical help</a:t>
            </a:r>
            <a:r>
              <a:rPr lang="en-US" dirty="0" smtClean="0"/>
              <a:t>.</a:t>
            </a:r>
          </a:p>
          <a:p>
            <a:r>
              <a:rPr lang="en-US" dirty="0" smtClean="0"/>
              <a:t>You will not be disciplined for your drug or alcohol use.</a:t>
            </a:r>
          </a:p>
          <a:p>
            <a:r>
              <a:rPr lang="en-US" dirty="0" smtClean="0"/>
              <a:t>This </a:t>
            </a:r>
            <a:r>
              <a:rPr lang="en-US" dirty="0" smtClean="0"/>
              <a:t>policy does not protect you from discipline for other misconduct such as sexual assault, drug sales, causing or threatening physical harm, damaging property or hazing.</a:t>
            </a:r>
          </a:p>
          <a:p>
            <a:r>
              <a:rPr lang="en-US" dirty="0" smtClean="0"/>
              <a:t>Similarly, NY’s Good Samaritan Law protects from arrest and prosecution individuals who call 911 when they witness or suffer from a medical emergency involving drugs or alcohol. </a:t>
            </a:r>
          </a:p>
        </p:txBody>
      </p:sp>
      <p:sp>
        <p:nvSpPr>
          <p:cNvPr id="4" name="Slide Number Placeholder 3"/>
          <p:cNvSpPr>
            <a:spLocks noGrp="1"/>
          </p:cNvSpPr>
          <p:nvPr>
            <p:ph type="sldNum" sz="quarter" idx="12"/>
          </p:nvPr>
        </p:nvSpPr>
        <p:spPr/>
        <p:txBody>
          <a:bodyPr/>
          <a:lstStyle/>
          <a:p>
            <a:fld id="{A0B1D241-89EF-44EB-AD2F-EB49C8D46E0C}" type="slidenum">
              <a:rPr lang="en-US" smtClean="0"/>
              <a:t>37</a:t>
            </a:fld>
            <a:endParaRPr lang="en-US" dirty="0"/>
          </a:p>
        </p:txBody>
      </p:sp>
    </p:spTree>
    <p:extLst>
      <p:ext uri="{BB962C8B-B14F-4D97-AF65-F5344CB8AC3E}">
        <p14:creationId xmlns:p14="http://schemas.microsoft.com/office/powerpoint/2010/main" val="565516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Preserve Evidence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you or a friend were the victim of sexual violence:</a:t>
            </a:r>
          </a:p>
          <a:p>
            <a:r>
              <a:rPr lang="en-US" dirty="0" smtClean="0"/>
              <a:t>Preserve any possible evidence, including clothing, electronic communications, voice mails.</a:t>
            </a:r>
          </a:p>
          <a:p>
            <a:pPr lvl="1"/>
            <a:r>
              <a:rPr lang="en-US" dirty="0" smtClean="0"/>
              <a:t>Store clothing in a paper bag if possible.</a:t>
            </a:r>
          </a:p>
          <a:p>
            <a:r>
              <a:rPr lang="en-US" dirty="0" smtClean="0"/>
              <a:t>Do not shower or wash or brush your teeth. </a:t>
            </a:r>
          </a:p>
          <a:p>
            <a:r>
              <a:rPr lang="en-US" dirty="0" smtClean="0"/>
              <a:t>If the attack took place in a dorm room or other indoor area, do not rearrange any furniture or objects.</a:t>
            </a:r>
          </a:p>
          <a:p>
            <a:r>
              <a:rPr lang="en-US" dirty="0" smtClean="0"/>
              <a:t>Seek medical attention immediately so evidence is preserved.</a:t>
            </a:r>
          </a:p>
          <a:p>
            <a:pPr lvl="1"/>
            <a:r>
              <a:rPr lang="en-US" dirty="0" smtClean="0"/>
              <a:t>Ask for a rape exam.</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38</a:t>
            </a:fld>
            <a:endParaRPr lang="en-US" dirty="0"/>
          </a:p>
        </p:txBody>
      </p:sp>
    </p:spTree>
    <p:extLst>
      <p:ext uri="{BB962C8B-B14F-4D97-AF65-F5344CB8AC3E}">
        <p14:creationId xmlns:p14="http://schemas.microsoft.com/office/powerpoint/2010/main" val="1111861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03375"/>
          </a:xfrm>
        </p:spPr>
        <p:txBody>
          <a:bodyPr>
            <a:normAutofit/>
          </a:bodyPr>
          <a:lstStyle/>
          <a:p>
            <a:r>
              <a:rPr lang="en-US" dirty="0" smtClean="0"/>
              <a:t>CUNY’s Policies And Procedures Against Sexual Misconduct </a:t>
            </a:r>
            <a:endParaRPr lang="en-US" dirty="0"/>
          </a:p>
        </p:txBody>
      </p:sp>
      <p:sp>
        <p:nvSpPr>
          <p:cNvPr id="3" name="Subtitle 2"/>
          <p:cNvSpPr>
            <a:spLocks noGrp="1"/>
          </p:cNvSpPr>
          <p:nvPr>
            <p:ph type="subTitle" idx="1"/>
          </p:nvPr>
        </p:nvSpPr>
        <p:spPr>
          <a:xfrm>
            <a:off x="685800" y="4191000"/>
            <a:ext cx="7924800" cy="1752600"/>
          </a:xfrm>
        </p:spPr>
        <p:txBody>
          <a:bodyPr>
            <a:normAutofit fontScale="92500"/>
          </a:bodyPr>
          <a:lstStyle/>
          <a:p>
            <a:r>
              <a:rPr lang="en-US" b="1" dirty="0" smtClean="0">
                <a:effectLst>
                  <a:outerShdw blurRad="38100" dist="38100" dir="2700000" algn="tl">
                    <a:srgbClr val="000000">
                      <a:alpha val="43137"/>
                    </a:srgbClr>
                  </a:outerShdw>
                </a:effectLst>
              </a:rPr>
              <a:t>Report all incidents of sexual harassment to your Title IX Coordinator, Director of Public Safety, or </a:t>
            </a:r>
          </a:p>
          <a:p>
            <a:r>
              <a:rPr lang="en-US" b="1" dirty="0" smtClean="0">
                <a:effectLst>
                  <a:outerShdw blurRad="38100" dist="38100" dir="2700000" algn="tl">
                    <a:srgbClr val="000000">
                      <a:alpha val="43137"/>
                    </a:srgbClr>
                  </a:outerShdw>
                </a:effectLst>
              </a:rPr>
              <a:t>Chief Student Affairs Officer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946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CUNY’s Commitment</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CUNY’s policies prohibit sexual harassment and sexual violence of any kind. </a:t>
            </a:r>
          </a:p>
          <a:p>
            <a:r>
              <a:rPr lang="en-US" dirty="0"/>
              <a:t>Sexual harassment, a form of sex discrimination, is illegal under federal, state and city laws and will not be tolerated within </a:t>
            </a:r>
            <a:r>
              <a:rPr lang="en-US" dirty="0" smtClean="0"/>
              <a:t>CUNY.</a:t>
            </a:r>
          </a:p>
          <a:p>
            <a:r>
              <a:rPr lang="en-US" dirty="0" smtClean="0"/>
              <a:t>We are committed to promoting </a:t>
            </a:r>
            <a:r>
              <a:rPr lang="en-US" dirty="0"/>
              <a:t>a safe and secure academic environment </a:t>
            </a:r>
            <a:r>
              <a:rPr lang="en-US" dirty="0" smtClean="0"/>
              <a:t>for all members of our community. </a:t>
            </a:r>
            <a:endParaRPr lang="en-US" dirty="0"/>
          </a:p>
          <a:p>
            <a:r>
              <a:rPr lang="en-US" dirty="0" smtClean="0"/>
              <a:t>All students</a:t>
            </a:r>
            <a:r>
              <a:rPr lang="en-US" dirty="0"/>
              <a:t>, </a:t>
            </a:r>
            <a:r>
              <a:rPr lang="en-US" dirty="0" smtClean="0"/>
              <a:t>faculty, staff and visitors </a:t>
            </a:r>
            <a:r>
              <a:rPr lang="en-US" dirty="0"/>
              <a:t>a</a:t>
            </a:r>
            <a:r>
              <a:rPr lang="en-US" dirty="0" smtClean="0"/>
              <a:t>re </a:t>
            </a:r>
            <a:r>
              <a:rPr lang="en-US" dirty="0"/>
              <a:t>expected to maintain a working and learning environment </a:t>
            </a:r>
            <a:r>
              <a:rPr lang="en-US" dirty="0" smtClean="0"/>
              <a:t>free </a:t>
            </a:r>
            <a:r>
              <a:rPr lang="en-US" dirty="0"/>
              <a:t>from harassment and discrimination.</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4</a:t>
            </a:fld>
            <a:endParaRPr lang="en-US" dirty="0"/>
          </a:p>
        </p:txBody>
      </p:sp>
    </p:spTree>
    <p:extLst>
      <p:ext uri="{BB962C8B-B14F-4D97-AF65-F5344CB8AC3E}">
        <p14:creationId xmlns:p14="http://schemas.microsoft.com/office/powerpoint/2010/main" val="2052796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Harassment Is Prohibited </a:t>
            </a:r>
            <a:br>
              <a:rPr lang="en-US" dirty="0" smtClean="0"/>
            </a:br>
            <a:r>
              <a:rPr lang="en-US" dirty="0" smtClean="0"/>
              <a:t>On Our Campus</a:t>
            </a:r>
            <a:endParaRPr lang="en-US" dirty="0"/>
          </a:p>
        </p:txBody>
      </p:sp>
      <p:sp>
        <p:nvSpPr>
          <p:cNvPr id="3" name="Content Placeholder 2"/>
          <p:cNvSpPr>
            <a:spLocks noGrp="1"/>
          </p:cNvSpPr>
          <p:nvPr>
            <p:ph idx="1"/>
          </p:nvPr>
        </p:nvSpPr>
        <p:spPr/>
        <p:txBody>
          <a:bodyPr>
            <a:normAutofit fontScale="32500" lnSpcReduction="20000"/>
          </a:bodyPr>
          <a:lstStyle/>
          <a:p>
            <a:r>
              <a:rPr lang="en-US" sz="7200" dirty="0"/>
              <a:t>Title IX of the Education Amendments of 1972 is a federal law that prohibits sex discrimination on college campuses.  It states:</a:t>
            </a:r>
          </a:p>
          <a:p>
            <a:pPr lvl="1"/>
            <a:r>
              <a:rPr lang="en-US" sz="7200" dirty="0"/>
              <a:t>“No person in the United States shall, on the basis of sex, be excluded from participation in, be denied the benefits of, or be subjected to discrimination under any education program or activity receiving Federal Financial Assistance</a:t>
            </a:r>
            <a:r>
              <a:rPr lang="en-US" sz="7200" dirty="0" smtClean="0"/>
              <a:t>.”</a:t>
            </a:r>
          </a:p>
          <a:p>
            <a:r>
              <a:rPr lang="en-US" sz="7600" dirty="0" smtClean="0"/>
              <a:t>Sexual harassment, in all the forms just discussed, is a kind of sex discrimination.</a:t>
            </a:r>
          </a:p>
          <a:p>
            <a:r>
              <a:rPr lang="en-US" sz="7600" dirty="0" smtClean="0"/>
              <a:t>CUNY’s </a:t>
            </a:r>
            <a:r>
              <a:rPr lang="en-US" sz="7600" dirty="0"/>
              <a:t>policies and procedures relating to sexual misconduct also cover the requirements of the Reauthorization of the Violence Against Women Act and New York State’s Campus Safety Act and Enough Is Enough l</a:t>
            </a:r>
            <a:r>
              <a:rPr lang="en-US" sz="7600" dirty="0" smtClean="0"/>
              <a:t>egislation</a:t>
            </a:r>
            <a:r>
              <a:rPr lang="en-US" sz="7600" dirty="0"/>
              <a:t>.</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40</a:t>
            </a:fld>
            <a:endParaRPr lang="en-US" dirty="0"/>
          </a:p>
        </p:txBody>
      </p:sp>
    </p:spTree>
    <p:extLst>
      <p:ext uri="{BB962C8B-B14F-4D97-AF65-F5344CB8AC3E}">
        <p14:creationId xmlns:p14="http://schemas.microsoft.com/office/powerpoint/2010/main" val="2145885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CUNY’s Policy </a:t>
            </a:r>
            <a:br>
              <a:rPr lang="en-US" dirty="0" smtClean="0"/>
            </a:br>
            <a:r>
              <a:rPr lang="en-US" dirty="0" smtClean="0"/>
              <a:t>On Sexual Misconduct </a:t>
            </a:r>
            <a:endParaRPr lang="en-US" dirty="0"/>
          </a:p>
        </p:txBody>
      </p:sp>
      <p:sp>
        <p:nvSpPr>
          <p:cNvPr id="3" name="Content Placeholder 2"/>
          <p:cNvSpPr>
            <a:spLocks noGrp="1"/>
          </p:cNvSpPr>
          <p:nvPr>
            <p:ph type="subTitle" idx="1"/>
          </p:nvPr>
        </p:nvSpPr>
        <p:spPr/>
        <p:txBody>
          <a:bodyPr>
            <a:normAutofit fontScale="70000" lnSpcReduction="20000"/>
          </a:bodyPr>
          <a:lstStyle/>
          <a:p>
            <a:pPr marL="0" indent="0">
              <a:buNone/>
            </a:pPr>
            <a:r>
              <a:rPr lang="en-US" dirty="0" smtClean="0"/>
              <a:t>Related Policies:</a:t>
            </a:r>
          </a:p>
          <a:p>
            <a:pPr marL="0" indent="0">
              <a:buNone/>
            </a:pPr>
            <a:r>
              <a:rPr lang="en-US" dirty="0" smtClean="0"/>
              <a:t>CUNY Policy on Equal Opportunity and </a:t>
            </a:r>
            <a:r>
              <a:rPr lang="en-US" dirty="0" err="1" smtClean="0"/>
              <a:t>NonDiscrimination</a:t>
            </a:r>
            <a:endParaRPr lang="en-US" dirty="0" smtClean="0"/>
          </a:p>
          <a:p>
            <a:pPr marL="0" indent="0">
              <a:buNone/>
            </a:pPr>
            <a:r>
              <a:rPr lang="en-US" dirty="0" smtClean="0"/>
              <a:t>Workplace Violence Policy</a:t>
            </a:r>
          </a:p>
          <a:p>
            <a:pPr marL="0" indent="0">
              <a:buNone/>
            </a:pPr>
            <a:r>
              <a:rPr lang="en-US" dirty="0" smtClean="0"/>
              <a:t>Domestic Violence Policy</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41</a:t>
            </a:fld>
            <a:endParaRPr lang="en-US" dirty="0"/>
          </a:p>
        </p:txBody>
      </p:sp>
    </p:spTree>
    <p:extLst>
      <p:ext uri="{BB962C8B-B14F-4D97-AF65-F5344CB8AC3E}">
        <p14:creationId xmlns:p14="http://schemas.microsoft.com/office/powerpoint/2010/main" val="2939196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POLICY ON SEXUAL MISCONDUCT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b="1" dirty="0">
                <a:latin typeface="Arial Narrow" pitchFamily="34" charset="0"/>
              </a:rPr>
              <a:t>Every member of the CUNY community, including students, employees and visitors deserves the opportunity to live, learn and work free from sexual harassment, gender-based harassment and sexual violence.</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42</a:t>
            </a:fld>
            <a:endParaRPr lang="en-US" dirty="0"/>
          </a:p>
        </p:txBody>
      </p:sp>
    </p:spTree>
    <p:extLst>
      <p:ext uri="{BB962C8B-B14F-4D97-AF65-F5344CB8AC3E}">
        <p14:creationId xmlns:p14="http://schemas.microsoft.com/office/powerpoint/2010/main" val="2191798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POLICY ON SEXUAL MISCONDUCT</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University has professionals and law enforcement officers who are trained in the field to assist student victims in obtaining help, including immediate medical care, counseling and other essential services.</a:t>
            </a:r>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43</a:t>
            </a:fld>
            <a:endParaRPr lang="en-US" dirty="0"/>
          </a:p>
        </p:txBody>
      </p:sp>
    </p:spTree>
    <p:extLst>
      <p:ext uri="{BB962C8B-B14F-4D97-AF65-F5344CB8AC3E}">
        <p14:creationId xmlns:p14="http://schemas.microsoft.com/office/powerpoint/2010/main" val="2118786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Student-Employee Relationships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pPr/>
              <a:t>44</a:t>
            </a:fld>
            <a:endParaRPr lang="en-US" dirty="0"/>
          </a:p>
        </p:txBody>
      </p:sp>
      <p:sp>
        <p:nvSpPr>
          <p:cNvPr id="12" name="Content Placeholder 11"/>
          <p:cNvSpPr>
            <a:spLocks noGrp="1"/>
          </p:cNvSpPr>
          <p:nvPr>
            <p:ph idx="1"/>
          </p:nvPr>
        </p:nvSpPr>
        <p:spPr/>
        <p:txBody>
          <a:bodyPr>
            <a:normAutofit/>
          </a:bodyPr>
          <a:lstStyle/>
          <a:p>
            <a:pPr marL="0" indent="0">
              <a:buNone/>
            </a:pPr>
            <a:r>
              <a:rPr lang="en-US" dirty="0" smtClean="0"/>
              <a:t>Faculty members and other employees are prohibited from engaging in consensual intimate relationships with students for whom they have a professional responsibility.  For example:</a:t>
            </a:r>
          </a:p>
          <a:p>
            <a:r>
              <a:rPr lang="en-US" dirty="0" smtClean="0"/>
              <a:t>an athletic coach cannot engage in an intimate relationship with a student on his/her team.</a:t>
            </a:r>
          </a:p>
          <a:p>
            <a:r>
              <a:rPr lang="en-US" dirty="0" smtClean="0"/>
              <a:t>A professor cannot engage in an intimate relationship with a student in his/her course.</a:t>
            </a:r>
          </a:p>
          <a:p>
            <a:pPr marL="0" indent="0">
              <a:buNone/>
            </a:pPr>
            <a:endParaRPr lang="en-US" dirty="0"/>
          </a:p>
        </p:txBody>
      </p:sp>
    </p:spTree>
    <p:extLst>
      <p:ext uri="{BB962C8B-B14F-4D97-AF65-F5344CB8AC3E}">
        <p14:creationId xmlns:p14="http://schemas.microsoft.com/office/powerpoint/2010/main" val="3068790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Should I Go?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experience or observe any form of sexual harassment and/or sexual assault you should contact:</a:t>
            </a:r>
          </a:p>
          <a:p>
            <a:pPr lvl="1"/>
            <a:r>
              <a:rPr lang="en-US" dirty="0" smtClean="0"/>
              <a:t>Your Title IX Coordinator  OR</a:t>
            </a:r>
          </a:p>
          <a:p>
            <a:pPr lvl="1"/>
            <a:r>
              <a:rPr lang="en-US" dirty="0" smtClean="0"/>
              <a:t>Public Safety Office OR</a:t>
            </a:r>
          </a:p>
          <a:p>
            <a:pPr lvl="1"/>
            <a:r>
              <a:rPr lang="en-US" dirty="0" smtClean="0"/>
              <a:t>Student Affairs Office OR</a:t>
            </a:r>
          </a:p>
          <a:p>
            <a:pPr lvl="1"/>
            <a:r>
              <a:rPr lang="en-US" dirty="0" smtClean="0"/>
              <a:t>A College Mental Health Counselor </a:t>
            </a:r>
          </a:p>
          <a:p>
            <a:pPr lvl="1"/>
            <a:r>
              <a:rPr lang="en-US" dirty="0" smtClean="0"/>
              <a:t>We also encourage you to report all cases involving any form of sexual violence and/or stalking to the NYPD.  We will assist you if you wish.</a:t>
            </a:r>
          </a:p>
          <a:p>
            <a:pPr lvl="1"/>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45</a:t>
            </a:fld>
            <a:endParaRPr lang="en-US" dirty="0"/>
          </a:p>
        </p:txBody>
      </p:sp>
    </p:spTree>
    <p:extLst>
      <p:ext uri="{BB962C8B-B14F-4D97-AF65-F5344CB8AC3E}">
        <p14:creationId xmlns:p14="http://schemas.microsoft.com/office/powerpoint/2010/main" val="641374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US" dirty="0" smtClean="0"/>
              <a:t>What if I am not ready for an investigation that might disclose my identity?</a:t>
            </a:r>
          </a:p>
          <a:p>
            <a:pPr lvl="1"/>
            <a:r>
              <a:rPr lang="en-US" dirty="0" smtClean="0"/>
              <a:t>The College encourages you to report the incident to one of the College’s mental health counselors.</a:t>
            </a:r>
          </a:p>
          <a:p>
            <a:pPr lvl="1"/>
            <a:r>
              <a:rPr lang="en-US" dirty="0" smtClean="0"/>
              <a:t>These counselors can talk to you confidentially, with rare exceptions, and can help you make the best decision for you.</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46</a:t>
            </a:fld>
            <a:endParaRPr lang="en-US" dirty="0"/>
          </a:p>
        </p:txBody>
      </p:sp>
    </p:spTree>
    <p:extLst>
      <p:ext uri="{BB962C8B-B14F-4D97-AF65-F5344CB8AC3E}">
        <p14:creationId xmlns:p14="http://schemas.microsoft.com/office/powerpoint/2010/main" val="1580135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Certain employees have a duty to report any incident of sexual harassment to the Title IX Coordinator and/or Director of Public Safety and/or Chief Student Affairs Officer.</a:t>
            </a:r>
          </a:p>
          <a:p>
            <a:r>
              <a:rPr lang="en-US" dirty="0" smtClean="0"/>
              <a:t>However, they will limit their report to only those individuals with a need to know.</a:t>
            </a:r>
          </a:p>
          <a:p>
            <a:r>
              <a:rPr lang="en-US" dirty="0"/>
              <a:t>If you request that your identity remain confidential, the Title IX Coordinator will try to honor that request if possible.  Remember that this will limit the effectiveness of the investigation.  </a:t>
            </a:r>
          </a:p>
          <a:p>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47</a:t>
            </a:fld>
            <a:endParaRPr lang="en-US" dirty="0"/>
          </a:p>
        </p:txBody>
      </p:sp>
    </p:spTree>
    <p:extLst>
      <p:ext uri="{BB962C8B-B14F-4D97-AF65-F5344CB8AC3E}">
        <p14:creationId xmlns:p14="http://schemas.microsoft.com/office/powerpoint/2010/main" val="1983449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457200" y="1295400"/>
            <a:ext cx="8229600" cy="4525963"/>
          </a:xfrm>
        </p:spPr>
        <p:txBody>
          <a:bodyPr>
            <a:normAutofit fontScale="55000" lnSpcReduction="20000"/>
          </a:bodyPr>
          <a:lstStyle/>
          <a:p>
            <a:pPr marL="0" indent="0">
              <a:buNone/>
            </a:pPr>
            <a:r>
              <a:rPr lang="en-US" dirty="0" smtClean="0"/>
              <a:t>Staff </a:t>
            </a:r>
            <a:r>
              <a:rPr lang="en-US" dirty="0" smtClean="0">
                <a:solidFill>
                  <a:srgbClr val="FF0000"/>
                </a:solidFill>
              </a:rPr>
              <a:t>who must report </a:t>
            </a:r>
            <a:r>
              <a:rPr lang="en-US" dirty="0" smtClean="0"/>
              <a:t>to Title IX Coordinators:</a:t>
            </a:r>
          </a:p>
          <a:p>
            <a:r>
              <a:rPr lang="en-US" dirty="0" smtClean="0"/>
              <a:t>Title IX Coordinator and staff</a:t>
            </a:r>
          </a:p>
          <a:p>
            <a:r>
              <a:rPr lang="en-US" dirty="0" smtClean="0"/>
              <a:t>Office of Public Safety Employees</a:t>
            </a:r>
          </a:p>
          <a:p>
            <a:r>
              <a:rPr lang="en-US" dirty="0" smtClean="0"/>
              <a:t>VP For Student Affairs and Dean of Students and all staff houses in those offices</a:t>
            </a:r>
          </a:p>
          <a:p>
            <a:r>
              <a:rPr lang="en-US" dirty="0" smtClean="0"/>
              <a:t>Residence Life staff, including Resident Assistances in CUNY owned or operated housing</a:t>
            </a:r>
          </a:p>
          <a:p>
            <a:r>
              <a:rPr lang="en-US" dirty="0" smtClean="0"/>
              <a:t>College President, Vice Presidents and Deans</a:t>
            </a:r>
          </a:p>
          <a:p>
            <a:r>
              <a:rPr lang="en-US" dirty="0" smtClean="0"/>
              <a:t>Athletic Staff</a:t>
            </a:r>
          </a:p>
          <a:p>
            <a:r>
              <a:rPr lang="en-US" dirty="0" smtClean="0"/>
              <a:t>Department Chairs</a:t>
            </a:r>
          </a:p>
          <a:p>
            <a:r>
              <a:rPr lang="en-US" dirty="0" smtClean="0"/>
              <a:t>Human Resources staff</a:t>
            </a:r>
          </a:p>
          <a:p>
            <a:r>
              <a:rPr lang="en-US" dirty="0" smtClean="0"/>
              <a:t>University Office of the General Counsel employees</a:t>
            </a:r>
          </a:p>
          <a:p>
            <a:r>
              <a:rPr lang="en-US" dirty="0" smtClean="0"/>
              <a:t>College/unit attorney and staff</a:t>
            </a:r>
          </a:p>
          <a:p>
            <a:r>
              <a:rPr lang="en-US" dirty="0" smtClean="0"/>
              <a:t>Faculty member when leading off-campus trips</a:t>
            </a:r>
          </a:p>
          <a:p>
            <a:r>
              <a:rPr lang="en-US" dirty="0" smtClean="0"/>
              <a:t>Faculty or staff advisors to student groups</a:t>
            </a:r>
          </a:p>
          <a:p>
            <a:r>
              <a:rPr lang="en-US" dirty="0" smtClean="0"/>
              <a:t>Employees who are managers</a:t>
            </a:r>
          </a:p>
          <a:p>
            <a:r>
              <a:rPr lang="en-US" dirty="0" smtClean="0"/>
              <a:t>SEEK/College Discovery staff</a:t>
            </a:r>
          </a:p>
        </p:txBody>
      </p:sp>
      <p:sp>
        <p:nvSpPr>
          <p:cNvPr id="4" name="Slide Number Placeholder 3"/>
          <p:cNvSpPr>
            <a:spLocks noGrp="1"/>
          </p:cNvSpPr>
          <p:nvPr>
            <p:ph type="sldNum" sz="quarter" idx="12"/>
          </p:nvPr>
        </p:nvSpPr>
        <p:spPr/>
        <p:txBody>
          <a:bodyPr/>
          <a:lstStyle/>
          <a:p>
            <a:fld id="{A0B1D241-89EF-44EB-AD2F-EB49C8D46E0C}" type="slidenum">
              <a:rPr lang="en-US" smtClean="0"/>
              <a:t>48</a:t>
            </a:fld>
            <a:endParaRPr lang="en-US" dirty="0"/>
          </a:p>
        </p:txBody>
      </p:sp>
    </p:spTree>
    <p:extLst>
      <p:ext uri="{BB962C8B-B14F-4D97-AF65-F5344CB8AC3E}">
        <p14:creationId xmlns:p14="http://schemas.microsoft.com/office/powerpoint/2010/main" val="1803950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Federal law requires college campuses to track and report certain crime statistics.</a:t>
            </a:r>
          </a:p>
          <a:p>
            <a:r>
              <a:rPr lang="en-US" dirty="0" smtClean="0"/>
              <a:t>Therefore, all reported incidents of sexual assault/violence, including unwanted touching, domestic/dating/intimate partner violence and stalking are reported to the Public Safety Dept. pursuant to this law. </a:t>
            </a:r>
          </a:p>
          <a:p>
            <a:r>
              <a:rPr lang="en-US" dirty="0" smtClean="0">
                <a:solidFill>
                  <a:srgbClr val="FF0000"/>
                </a:solidFill>
              </a:rPr>
              <a:t>Although </a:t>
            </a:r>
            <a:r>
              <a:rPr lang="en-US" dirty="0">
                <a:solidFill>
                  <a:srgbClr val="FF0000"/>
                </a:solidFill>
              </a:rPr>
              <a:t>the incident must be reported, your identity </a:t>
            </a:r>
            <a:r>
              <a:rPr lang="en-US" dirty="0" smtClean="0">
                <a:solidFill>
                  <a:srgbClr val="FF0000"/>
                </a:solidFill>
              </a:rPr>
              <a:t>will </a:t>
            </a:r>
            <a:r>
              <a:rPr lang="en-US" u="sng" dirty="0" smtClean="0">
                <a:solidFill>
                  <a:srgbClr val="FF0000"/>
                </a:solidFill>
              </a:rPr>
              <a:t>not</a:t>
            </a:r>
            <a:r>
              <a:rPr lang="en-US" dirty="0" smtClean="0">
                <a:solidFill>
                  <a:srgbClr val="FF0000"/>
                </a:solidFill>
              </a:rPr>
              <a:t> be reported.</a:t>
            </a:r>
          </a:p>
          <a:p>
            <a:r>
              <a:rPr lang="en-US" dirty="0" smtClean="0"/>
              <a:t>Only certified or licensed mental health professionals acting in that capacity are exempt from this reporting requirement. </a:t>
            </a:r>
          </a:p>
        </p:txBody>
      </p:sp>
      <p:sp>
        <p:nvSpPr>
          <p:cNvPr id="4" name="Slide Number Placeholder 3"/>
          <p:cNvSpPr>
            <a:spLocks noGrp="1"/>
          </p:cNvSpPr>
          <p:nvPr>
            <p:ph type="sldNum" sz="quarter" idx="12"/>
          </p:nvPr>
        </p:nvSpPr>
        <p:spPr/>
        <p:txBody>
          <a:bodyPr/>
          <a:lstStyle/>
          <a:p>
            <a:fld id="{A0B1D241-89EF-44EB-AD2F-EB49C8D46E0C}" type="slidenum">
              <a:rPr lang="en-US" smtClean="0"/>
              <a:t>49</a:t>
            </a:fld>
            <a:endParaRPr lang="en-US" dirty="0"/>
          </a:p>
        </p:txBody>
      </p:sp>
    </p:spTree>
    <p:extLst>
      <p:ext uri="{BB962C8B-B14F-4D97-AF65-F5344CB8AC3E}">
        <p14:creationId xmlns:p14="http://schemas.microsoft.com/office/powerpoint/2010/main" val="132417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Not Alone</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you experience or observe any form of sexual harassment and/or sexual </a:t>
            </a:r>
            <a:r>
              <a:rPr lang="en-US" dirty="0" smtClean="0"/>
              <a:t>violence </a:t>
            </a:r>
            <a:r>
              <a:rPr lang="en-US" dirty="0"/>
              <a:t>you should contact:</a:t>
            </a:r>
          </a:p>
          <a:p>
            <a:pPr lvl="1"/>
            <a:r>
              <a:rPr lang="en-US" dirty="0"/>
              <a:t>Your Title IX Coordinator </a:t>
            </a:r>
            <a:r>
              <a:rPr lang="en-US" dirty="0" smtClean="0"/>
              <a:t> </a:t>
            </a:r>
            <a:r>
              <a:rPr lang="en-US" dirty="0"/>
              <a:t>OR</a:t>
            </a:r>
          </a:p>
          <a:p>
            <a:pPr lvl="1"/>
            <a:r>
              <a:rPr lang="en-US" dirty="0" smtClean="0"/>
              <a:t>Public </a:t>
            </a:r>
            <a:r>
              <a:rPr lang="en-US" dirty="0"/>
              <a:t>Safety </a:t>
            </a:r>
            <a:r>
              <a:rPr lang="en-US" dirty="0" smtClean="0"/>
              <a:t>Office </a:t>
            </a:r>
            <a:r>
              <a:rPr lang="en-US" dirty="0"/>
              <a:t>OR</a:t>
            </a:r>
          </a:p>
          <a:p>
            <a:pPr lvl="1"/>
            <a:r>
              <a:rPr lang="en-US" dirty="0" smtClean="0"/>
              <a:t>Student </a:t>
            </a:r>
            <a:r>
              <a:rPr lang="en-US" dirty="0"/>
              <a:t>Affairs </a:t>
            </a:r>
            <a:r>
              <a:rPr lang="en-US" dirty="0" smtClean="0"/>
              <a:t>Office OR</a:t>
            </a:r>
            <a:endParaRPr lang="en-US" dirty="0"/>
          </a:p>
          <a:p>
            <a:pPr lvl="1"/>
            <a:r>
              <a:rPr lang="en-US" dirty="0" smtClean="0"/>
              <a:t>A College Mental </a:t>
            </a:r>
            <a:r>
              <a:rPr lang="en-US" dirty="0"/>
              <a:t>Health Counselor </a:t>
            </a:r>
          </a:p>
          <a:p>
            <a:pPr lvl="1"/>
            <a:r>
              <a:rPr lang="en-US" dirty="0"/>
              <a:t>We also encourage you to report all cases involving any form of sexual violence and/or stalking to the NYPD.  We will assist you if you wish.</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a:t>
            </a:fld>
            <a:endParaRPr lang="en-US" dirty="0"/>
          </a:p>
        </p:txBody>
      </p:sp>
    </p:spTree>
    <p:extLst>
      <p:ext uri="{BB962C8B-B14F-4D97-AF65-F5344CB8AC3E}">
        <p14:creationId xmlns:p14="http://schemas.microsoft.com/office/powerpoint/2010/main" val="1280559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Happens After A Complaint of Sexual Harassment/Sexual Violence Is Made? </a:t>
            </a:r>
            <a:endParaRPr lang="en-US" sz="3200" dirty="0"/>
          </a:p>
        </p:txBody>
      </p:sp>
      <p:sp>
        <p:nvSpPr>
          <p:cNvPr id="3" name="Content Placeholder 2"/>
          <p:cNvSpPr>
            <a:spLocks noGrp="1"/>
          </p:cNvSpPr>
          <p:nvPr>
            <p:ph idx="1"/>
          </p:nvPr>
        </p:nvSpPr>
        <p:spPr>
          <a:xfrm>
            <a:off x="457200" y="1600200"/>
            <a:ext cx="8229600" cy="5105400"/>
          </a:xfrm>
        </p:spPr>
        <p:txBody>
          <a:bodyPr>
            <a:noAutofit/>
          </a:bodyPr>
          <a:lstStyle/>
          <a:p>
            <a:r>
              <a:rPr lang="en-US" sz="2400" b="1" u="sng" dirty="0" smtClean="0"/>
              <a:t>All</a:t>
            </a:r>
            <a:r>
              <a:rPr lang="en-US" sz="2400" dirty="0" smtClean="0"/>
              <a:t> student complaints of sexual harassment are promptly investigated by the Title IX Coordinator, with assistance from Public Safety and Student Affairs where appropriate.</a:t>
            </a:r>
          </a:p>
          <a:p>
            <a:r>
              <a:rPr lang="en-US" sz="2400" dirty="0" smtClean="0"/>
              <a:t>The Public Safety Director is notified of all complaints of sexual harassment.</a:t>
            </a:r>
          </a:p>
          <a:p>
            <a:r>
              <a:rPr lang="en-US" sz="2400" dirty="0" smtClean="0"/>
              <a:t>All students are encouraged, though not required, to report all incidents of sexual violence to the NYPD.  Public Safety will help you make the report.</a:t>
            </a:r>
          </a:p>
          <a:p>
            <a:pPr lvl="1"/>
            <a:endParaRPr lang="en-US" sz="1600" dirty="0"/>
          </a:p>
        </p:txBody>
      </p:sp>
      <p:sp>
        <p:nvSpPr>
          <p:cNvPr id="4" name="Slide Number Placeholder 3"/>
          <p:cNvSpPr>
            <a:spLocks noGrp="1"/>
          </p:cNvSpPr>
          <p:nvPr>
            <p:ph type="sldNum" sz="quarter" idx="12"/>
          </p:nvPr>
        </p:nvSpPr>
        <p:spPr/>
        <p:txBody>
          <a:bodyPr/>
          <a:lstStyle/>
          <a:p>
            <a:fld id="{A0B1D241-89EF-44EB-AD2F-EB49C8D46E0C}" type="slidenum">
              <a:rPr lang="en-US" smtClean="0"/>
              <a:t>50</a:t>
            </a:fld>
            <a:endParaRPr lang="en-US" dirty="0"/>
          </a:p>
        </p:txBody>
      </p:sp>
    </p:spTree>
    <p:extLst>
      <p:ext uri="{BB962C8B-B14F-4D97-AF65-F5344CB8AC3E}">
        <p14:creationId xmlns:p14="http://schemas.microsoft.com/office/powerpoint/2010/main" val="1549258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Happens After A Complaint of Sexual </a:t>
            </a:r>
            <a:r>
              <a:rPr lang="en-US" sz="3200" dirty="0" smtClean="0"/>
              <a:t>Harassment/Sexual Violence </a:t>
            </a:r>
            <a:r>
              <a:rPr lang="en-US" sz="3200" dirty="0"/>
              <a:t>Is Made? </a:t>
            </a:r>
          </a:p>
        </p:txBody>
      </p:sp>
      <p:sp>
        <p:nvSpPr>
          <p:cNvPr id="3" name="Content Placeholder 2"/>
          <p:cNvSpPr>
            <a:spLocks noGrp="1"/>
          </p:cNvSpPr>
          <p:nvPr>
            <p:ph idx="1"/>
          </p:nvPr>
        </p:nvSpPr>
        <p:spPr/>
        <p:txBody>
          <a:bodyPr>
            <a:normAutofit/>
          </a:bodyPr>
          <a:lstStyle/>
          <a:p>
            <a:r>
              <a:rPr lang="en-US" sz="2400" dirty="0" smtClean="0"/>
              <a:t>Where appropriate, the </a:t>
            </a:r>
            <a:r>
              <a:rPr lang="en-US" sz="2400" dirty="0"/>
              <a:t>College will implement security measures, to keep you and the campus community safe</a:t>
            </a:r>
            <a:r>
              <a:rPr lang="en-US" sz="2400" dirty="0" smtClean="0"/>
              <a:t>.</a:t>
            </a:r>
          </a:p>
          <a:p>
            <a:r>
              <a:rPr lang="en-US" sz="2400" dirty="0"/>
              <a:t>Assistance is often provided pending the investigation.  For example, </a:t>
            </a:r>
            <a:r>
              <a:rPr lang="en-US" sz="2400" dirty="0" smtClean="0"/>
              <a:t>the College </a:t>
            </a:r>
            <a:r>
              <a:rPr lang="en-US" sz="2400" dirty="0"/>
              <a:t>may offer:</a:t>
            </a:r>
          </a:p>
          <a:p>
            <a:pPr lvl="1"/>
            <a:r>
              <a:rPr lang="en-US" sz="2400" dirty="0"/>
              <a:t>Security escort</a:t>
            </a:r>
          </a:p>
          <a:p>
            <a:pPr lvl="1"/>
            <a:r>
              <a:rPr lang="en-US" sz="2400" dirty="0"/>
              <a:t>Class rescheduling/reassignment </a:t>
            </a:r>
          </a:p>
          <a:p>
            <a:pPr lvl="1"/>
            <a:r>
              <a:rPr lang="en-US" sz="2400" dirty="0"/>
              <a:t>Counseling</a:t>
            </a:r>
          </a:p>
          <a:p>
            <a:pPr lvl="1"/>
            <a:r>
              <a:rPr lang="en-US" sz="2400" dirty="0"/>
              <a:t>Academic assistance </a:t>
            </a:r>
          </a:p>
          <a:p>
            <a:pPr lvl="1"/>
            <a:r>
              <a:rPr lang="en-US" sz="2400" dirty="0"/>
              <a:t>No Contact Order</a:t>
            </a:r>
          </a:p>
          <a:p>
            <a:endParaRPr lang="en-US" sz="2400" dirty="0"/>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51</a:t>
            </a:fld>
            <a:endParaRPr lang="en-US" dirty="0"/>
          </a:p>
        </p:txBody>
      </p:sp>
    </p:spTree>
    <p:extLst>
      <p:ext uri="{BB962C8B-B14F-4D97-AF65-F5344CB8AC3E}">
        <p14:creationId xmlns:p14="http://schemas.microsoft.com/office/powerpoint/2010/main" val="3516115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Does the Investigation Take?</a:t>
            </a:r>
            <a:endParaRPr lang="en-US" dirty="0"/>
          </a:p>
        </p:txBody>
      </p:sp>
      <p:sp>
        <p:nvSpPr>
          <p:cNvPr id="3" name="Content Placeholder 2"/>
          <p:cNvSpPr>
            <a:spLocks noGrp="1"/>
          </p:cNvSpPr>
          <p:nvPr>
            <p:ph idx="1"/>
          </p:nvPr>
        </p:nvSpPr>
        <p:spPr/>
        <p:txBody>
          <a:bodyPr>
            <a:normAutofit/>
          </a:bodyPr>
          <a:lstStyle/>
          <a:p>
            <a:r>
              <a:rPr lang="en-US" dirty="0" smtClean="0"/>
              <a:t>Whenever possible, the investigation is completed in 60 calendar days.  If it is not possible to complete the investigation in that time, both parties are notified of the status. </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52</a:t>
            </a:fld>
            <a:endParaRPr lang="en-US" dirty="0"/>
          </a:p>
        </p:txBody>
      </p:sp>
    </p:spTree>
    <p:extLst>
      <p:ext uri="{BB962C8B-B14F-4D97-AF65-F5344CB8AC3E}">
        <p14:creationId xmlns:p14="http://schemas.microsoft.com/office/powerpoint/2010/main" val="1883023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Penalties Imposed?</a:t>
            </a:r>
            <a:endParaRPr lang="en-US" dirty="0"/>
          </a:p>
        </p:txBody>
      </p:sp>
      <p:sp>
        <p:nvSpPr>
          <p:cNvPr id="3" name="Content Placeholder 2"/>
          <p:cNvSpPr>
            <a:spLocks noGrp="1"/>
          </p:cNvSpPr>
          <p:nvPr>
            <p:ph idx="1"/>
          </p:nvPr>
        </p:nvSpPr>
        <p:spPr/>
        <p:txBody>
          <a:bodyPr/>
          <a:lstStyle/>
          <a:p>
            <a:r>
              <a:rPr lang="en-US" dirty="0" smtClean="0"/>
              <a:t>CUNY has disciplinary processes that must be followed before penalties can be imposed.</a:t>
            </a:r>
          </a:p>
          <a:p>
            <a:r>
              <a:rPr lang="en-US" dirty="0" smtClean="0"/>
              <a:t>There are different processes for students, staff and faculty members.</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53</a:t>
            </a:fld>
            <a:endParaRPr lang="en-US" dirty="0"/>
          </a:p>
        </p:txBody>
      </p:sp>
    </p:spTree>
    <p:extLst>
      <p:ext uri="{BB962C8B-B14F-4D97-AF65-F5344CB8AC3E}">
        <p14:creationId xmlns:p14="http://schemas.microsoft.com/office/powerpoint/2010/main" val="3533778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Discipline</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t>The College is required to follow the procedures in Article XV of CUNY’s Bylaws before disciplining a student.</a:t>
            </a:r>
          </a:p>
          <a:p>
            <a:r>
              <a:rPr lang="en-US" dirty="0" smtClean="0"/>
              <a:t>If, after investigation, it is determined that a student engaged in sexual harassment and/or sexual violence, disciplinary charges will be brought by the College.</a:t>
            </a:r>
          </a:p>
          <a:p>
            <a:r>
              <a:rPr lang="en-US" dirty="0" smtClean="0"/>
              <a:t>If </a:t>
            </a:r>
            <a:r>
              <a:rPr lang="en-US" dirty="0"/>
              <a:t>disciplinary charges are brought, a hearing </a:t>
            </a:r>
            <a:r>
              <a:rPr lang="en-US" dirty="0" smtClean="0"/>
              <a:t>will be held before </a:t>
            </a:r>
            <a:r>
              <a:rPr lang="en-US" dirty="0"/>
              <a:t>the Faculty-Student Disciplinary  </a:t>
            </a:r>
            <a:r>
              <a:rPr lang="en-US" dirty="0" smtClean="0"/>
              <a:t>Committee.</a:t>
            </a:r>
            <a:endParaRPr lang="en-US" dirty="0"/>
          </a:p>
          <a:p>
            <a:r>
              <a:rPr lang="en-US" dirty="0" smtClean="0"/>
              <a:t>In certain circumstance, an emergency suspension may be imposed.</a:t>
            </a:r>
          </a:p>
          <a:p>
            <a:pPr lvl="1"/>
            <a:r>
              <a:rPr lang="en-US" dirty="0" smtClean="0"/>
              <a:t>In these cases, the disciplinary hearing must </a:t>
            </a:r>
            <a:r>
              <a:rPr lang="en-US" dirty="0"/>
              <a:t>take place within </a:t>
            </a:r>
            <a:r>
              <a:rPr lang="en-US" dirty="0" smtClean="0"/>
              <a:t>12 calendar </a:t>
            </a:r>
            <a:r>
              <a:rPr lang="en-US" dirty="0"/>
              <a:t>days</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54</a:t>
            </a:fld>
            <a:endParaRPr lang="en-US" dirty="0"/>
          </a:p>
        </p:txBody>
      </p:sp>
    </p:spTree>
    <p:extLst>
      <p:ext uri="{BB962C8B-B14F-4D97-AF65-F5344CB8AC3E}">
        <p14:creationId xmlns:p14="http://schemas.microsoft.com/office/powerpoint/2010/main" val="1816888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Student </a:t>
            </a:r>
            <a:br>
              <a:rPr lang="en-US" dirty="0" smtClean="0"/>
            </a:br>
            <a:r>
              <a:rPr lang="en-US" dirty="0" smtClean="0"/>
              <a:t>Disciplinary Hearing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During the hearing, a College representative presents the evidence, including witness testimony, against the accused student.</a:t>
            </a:r>
          </a:p>
          <a:p>
            <a:r>
              <a:rPr lang="en-US" dirty="0" smtClean="0"/>
              <a:t>Both </a:t>
            </a:r>
            <a:r>
              <a:rPr lang="en-US" dirty="0"/>
              <a:t>the </a:t>
            </a:r>
            <a:r>
              <a:rPr lang="en-US" dirty="0" smtClean="0"/>
              <a:t>complainant </a:t>
            </a:r>
            <a:r>
              <a:rPr lang="en-US" dirty="0"/>
              <a:t>and the accused have the right to be present during the hearing and to have an advocate present. </a:t>
            </a:r>
            <a:endParaRPr lang="en-US" dirty="0" smtClean="0"/>
          </a:p>
          <a:p>
            <a:r>
              <a:rPr lang="en-US" dirty="0" smtClean="0"/>
              <a:t>The College must prove the alleged misconduct by a preponderance of the evidence.  </a:t>
            </a:r>
          </a:p>
          <a:p>
            <a:pPr lvl="1"/>
            <a:r>
              <a:rPr lang="en-US" dirty="0" smtClean="0"/>
              <a:t>This means the College must prove that it is more likely than not that the accused student engaged in the alleged misconduct. </a:t>
            </a:r>
            <a:endParaRPr lang="en-US" dirty="0"/>
          </a:p>
          <a:p>
            <a:r>
              <a:rPr lang="en-US" dirty="0"/>
              <a:t>Both the </a:t>
            </a:r>
            <a:r>
              <a:rPr lang="en-US" dirty="0" smtClean="0"/>
              <a:t>complainant </a:t>
            </a:r>
            <a:r>
              <a:rPr lang="en-US" dirty="0"/>
              <a:t>and the accused will be notified of the outcome of the hearing in writing.</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55</a:t>
            </a:fld>
            <a:endParaRPr lang="en-US" dirty="0"/>
          </a:p>
        </p:txBody>
      </p:sp>
    </p:spTree>
    <p:extLst>
      <p:ext uri="{BB962C8B-B14F-4D97-AF65-F5344CB8AC3E}">
        <p14:creationId xmlns:p14="http://schemas.microsoft.com/office/powerpoint/2010/main" val="755695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smtClean="0"/>
              <a:t>Employee Discipline	</a:t>
            </a:r>
            <a:endParaRPr lang="en-US" dirty="0"/>
          </a:p>
        </p:txBody>
      </p:sp>
      <p:sp>
        <p:nvSpPr>
          <p:cNvPr id="3" name="Content Placeholder 2"/>
          <p:cNvSpPr>
            <a:spLocks noGrp="1"/>
          </p:cNvSpPr>
          <p:nvPr>
            <p:ph idx="1"/>
          </p:nvPr>
        </p:nvSpPr>
        <p:spPr>
          <a:xfrm>
            <a:off x="457200" y="838200"/>
            <a:ext cx="8458200" cy="5791200"/>
          </a:xfrm>
        </p:spPr>
        <p:txBody>
          <a:bodyPr>
            <a:noAutofit/>
          </a:bodyPr>
          <a:lstStyle/>
          <a:p>
            <a:r>
              <a:rPr lang="en-US" sz="2400" dirty="0"/>
              <a:t>When it is determined that an employee engaged in sexual harassment and/or sexual </a:t>
            </a:r>
            <a:r>
              <a:rPr lang="en-US" sz="2400" dirty="0" smtClean="0"/>
              <a:t>violence, </a:t>
            </a:r>
            <a:r>
              <a:rPr lang="en-US" sz="2400" dirty="0"/>
              <a:t>the College will take all necessary steps to pursue discipline in accordance with the procedures in the applicable contract. </a:t>
            </a:r>
          </a:p>
          <a:p>
            <a:r>
              <a:rPr lang="en-US" sz="2400" dirty="0" smtClean="0"/>
              <a:t>The procedures for imposing discipline on many CUNY employees are governed by legal contracts.  In many instances, discipline cannot be imposed without a hearing before a neutral fact finder who is not employed by the College.</a:t>
            </a:r>
          </a:p>
          <a:p>
            <a:r>
              <a:rPr lang="en-US" sz="2400" dirty="0" smtClean="0"/>
              <a:t>The complainant will be informed in writing of the outcome when the disciplinary procedure is complete. </a:t>
            </a:r>
          </a:p>
          <a:p>
            <a:r>
              <a:rPr lang="en-US" sz="2400" dirty="0" smtClean="0"/>
              <a:t>While these proceedings are pending, the College will take all reasonable measures to separate the complainant from the accused.</a:t>
            </a:r>
          </a:p>
        </p:txBody>
      </p:sp>
      <p:sp>
        <p:nvSpPr>
          <p:cNvPr id="4" name="Slide Number Placeholder 3"/>
          <p:cNvSpPr>
            <a:spLocks noGrp="1"/>
          </p:cNvSpPr>
          <p:nvPr>
            <p:ph type="sldNum" sz="quarter" idx="12"/>
          </p:nvPr>
        </p:nvSpPr>
        <p:spPr/>
        <p:txBody>
          <a:bodyPr/>
          <a:lstStyle/>
          <a:p>
            <a:fld id="{A0B1D241-89EF-44EB-AD2F-EB49C8D46E0C}" type="slidenum">
              <a:rPr lang="en-US" smtClean="0"/>
              <a:t>56</a:t>
            </a:fld>
            <a:endParaRPr lang="en-US" dirty="0"/>
          </a:p>
        </p:txBody>
      </p:sp>
    </p:spTree>
    <p:extLst>
      <p:ext uri="{BB962C8B-B14F-4D97-AF65-F5344CB8AC3E}">
        <p14:creationId xmlns:p14="http://schemas.microsoft.com/office/powerpoint/2010/main" val="2012379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Penalties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a:t>If it is determined that sexual harassment or sexual violence has been committed by another student or by a faculty or staff member, CUNY will seek to impose disciplinary measures, in accordance with the proper procedures</a:t>
            </a:r>
            <a:r>
              <a:rPr lang="en-US" sz="2800" dirty="0" smtClean="0"/>
              <a:t>.</a:t>
            </a:r>
          </a:p>
          <a:p>
            <a:pPr marL="0" indent="0">
              <a:buNone/>
            </a:pPr>
            <a:r>
              <a:rPr lang="en-US" sz="2800" dirty="0" smtClean="0"/>
              <a:t>Disciplinary </a:t>
            </a:r>
            <a:r>
              <a:rPr lang="en-US" sz="2800" dirty="0"/>
              <a:t>measures can include:</a:t>
            </a:r>
          </a:p>
          <a:p>
            <a:pPr marL="0" indent="0">
              <a:buNone/>
            </a:pPr>
            <a:r>
              <a:rPr lang="en-US" sz="2800" u="sng" dirty="0" smtClean="0"/>
              <a:t>For Students</a:t>
            </a:r>
          </a:p>
          <a:p>
            <a:r>
              <a:rPr lang="en-US" sz="2800" dirty="0" smtClean="0"/>
              <a:t>Probation</a:t>
            </a:r>
            <a:r>
              <a:rPr lang="en-US" sz="2800" dirty="0"/>
              <a:t>, suspension, expulsion </a:t>
            </a:r>
          </a:p>
          <a:p>
            <a:r>
              <a:rPr lang="en-US" sz="2800" dirty="0"/>
              <a:t>Removal from </a:t>
            </a:r>
            <a:r>
              <a:rPr lang="en-US" sz="2800" dirty="0" smtClean="0"/>
              <a:t>dorm and/or extracurricular activities including athletics</a:t>
            </a:r>
            <a:endParaRPr lang="en-US" sz="2800" dirty="0"/>
          </a:p>
          <a:p>
            <a:r>
              <a:rPr lang="en-US" sz="2800" dirty="0"/>
              <a:t>Campus </a:t>
            </a:r>
            <a:r>
              <a:rPr lang="en-US" sz="2800" dirty="0" smtClean="0"/>
              <a:t>ban</a:t>
            </a:r>
          </a:p>
          <a:p>
            <a:pPr marL="0" indent="0">
              <a:buNone/>
            </a:pPr>
            <a:r>
              <a:rPr lang="en-US" sz="2800" u="sng" dirty="0" smtClean="0"/>
              <a:t>For Employees</a:t>
            </a:r>
            <a:endParaRPr lang="en-US" sz="2800" u="sng" dirty="0"/>
          </a:p>
          <a:p>
            <a:r>
              <a:rPr lang="en-US" sz="2800" dirty="0" smtClean="0"/>
              <a:t>Reprimand, suspension or termination </a:t>
            </a:r>
            <a:r>
              <a:rPr lang="en-US" sz="2800" dirty="0"/>
              <a:t>of </a:t>
            </a:r>
            <a:r>
              <a:rPr lang="en-US" sz="2800" dirty="0" smtClean="0"/>
              <a:t>employment </a:t>
            </a:r>
            <a:endParaRPr lang="en-US" sz="28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57</a:t>
            </a:fld>
            <a:endParaRPr lang="en-US" dirty="0"/>
          </a:p>
        </p:txBody>
      </p:sp>
    </p:spTree>
    <p:extLst>
      <p:ext uri="{BB962C8B-B14F-4D97-AF65-F5344CB8AC3E}">
        <p14:creationId xmlns:p14="http://schemas.microsoft.com/office/powerpoint/2010/main" val="2969091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I Have To Testify At The </a:t>
            </a:r>
            <a:br>
              <a:rPr lang="en-US" dirty="0" smtClean="0"/>
            </a:br>
            <a:r>
              <a:rPr lang="en-US" dirty="0" smtClean="0"/>
              <a:t>Disciplinary Hearing? </a:t>
            </a:r>
            <a:endParaRPr lang="en-US" dirty="0"/>
          </a:p>
        </p:txBody>
      </p:sp>
      <p:sp>
        <p:nvSpPr>
          <p:cNvPr id="3" name="Content Placeholder 2"/>
          <p:cNvSpPr>
            <a:spLocks noGrp="1"/>
          </p:cNvSpPr>
          <p:nvPr>
            <p:ph idx="1"/>
          </p:nvPr>
        </p:nvSpPr>
        <p:spPr/>
        <p:txBody>
          <a:bodyPr/>
          <a:lstStyle/>
          <a:p>
            <a:r>
              <a:rPr lang="en-US" dirty="0" smtClean="0"/>
              <a:t>Students are not required to testify at disciplinary hearings.</a:t>
            </a:r>
          </a:p>
          <a:p>
            <a:r>
              <a:rPr lang="en-US" dirty="0" smtClean="0"/>
              <a:t>However, if witnesses do not testify at the hearing, it may be less likely that fact finder(s) will find the conduct occurred or impose the penalty the College seeks.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58</a:t>
            </a:fld>
            <a:endParaRPr lang="en-US" dirty="0"/>
          </a:p>
        </p:txBody>
      </p:sp>
    </p:spTree>
    <p:extLst>
      <p:ext uri="{BB962C8B-B14F-4D97-AF65-F5344CB8AC3E}">
        <p14:creationId xmlns:p14="http://schemas.microsoft.com/office/powerpoint/2010/main" val="2946193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Retaliation?</a:t>
            </a:r>
            <a:endParaRPr lang="en-US" dirty="0"/>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r>
              <a:rPr lang="en-US" sz="11200" dirty="0"/>
              <a:t>Retaliation is illegal</a:t>
            </a:r>
            <a:r>
              <a:rPr lang="en-US" sz="11200" dirty="0" smtClean="0"/>
              <a:t>.</a:t>
            </a:r>
          </a:p>
          <a:p>
            <a:r>
              <a:rPr lang="en-US" sz="11200" dirty="0" smtClean="0"/>
              <a:t>Retaliation is </a:t>
            </a:r>
            <a:r>
              <a:rPr lang="en-US" sz="11200" dirty="0"/>
              <a:t>adverse treatment </a:t>
            </a:r>
            <a:r>
              <a:rPr lang="en-US" sz="11200" dirty="0" smtClean="0"/>
              <a:t>of </a:t>
            </a:r>
            <a:r>
              <a:rPr lang="en-US" sz="11200" dirty="0"/>
              <a:t>an individual because </a:t>
            </a:r>
            <a:r>
              <a:rPr lang="en-US" sz="11200" dirty="0" smtClean="0"/>
              <a:t>he/she </a:t>
            </a:r>
            <a:r>
              <a:rPr lang="en-US" sz="11200" dirty="0"/>
              <a:t>made a </a:t>
            </a:r>
            <a:r>
              <a:rPr lang="en-US" sz="11200" dirty="0" smtClean="0"/>
              <a:t>sexual harassment/sexual violence complaint, </a:t>
            </a:r>
            <a:r>
              <a:rPr lang="en-US" sz="11200" dirty="0"/>
              <a:t>opposed </a:t>
            </a:r>
            <a:r>
              <a:rPr lang="en-US" sz="11200" dirty="0" smtClean="0"/>
              <a:t>sexual harassment/sexual violence, or </a:t>
            </a:r>
            <a:r>
              <a:rPr lang="en-US" sz="11200" dirty="0"/>
              <a:t>cooperated with an </a:t>
            </a:r>
            <a:r>
              <a:rPr lang="en-US" sz="11200" dirty="0" smtClean="0"/>
              <a:t>investigation. </a:t>
            </a:r>
          </a:p>
          <a:p>
            <a:r>
              <a:rPr lang="en-US" sz="11200" dirty="0" smtClean="0"/>
              <a:t>The </a:t>
            </a:r>
            <a:r>
              <a:rPr lang="en-US" sz="11200" dirty="0"/>
              <a:t>accused is not permitted, directly, or through a third-party, </a:t>
            </a:r>
            <a:r>
              <a:rPr lang="en-US" sz="11200" dirty="0" smtClean="0"/>
              <a:t>to </a:t>
            </a:r>
            <a:r>
              <a:rPr lang="en-US" sz="11200" dirty="0"/>
              <a:t>intimidate, threaten or coerce the complainant </a:t>
            </a:r>
            <a:r>
              <a:rPr lang="en-US" sz="11200" dirty="0" smtClean="0"/>
              <a:t>or any other participant in the investigation/disciplinary process including witnesses</a:t>
            </a:r>
            <a:r>
              <a:rPr lang="en-US" sz="11200" dirty="0"/>
              <a:t>, panel members</a:t>
            </a:r>
            <a:r>
              <a:rPr lang="en-US" sz="11200" dirty="0" smtClean="0"/>
              <a:t>, and investigators. </a:t>
            </a:r>
          </a:p>
          <a:p>
            <a:r>
              <a:rPr lang="en-US" sz="11200" dirty="0"/>
              <a:t>The College will seek to discipline anyone found to have engaged in retaliation. </a:t>
            </a:r>
          </a:p>
          <a:p>
            <a:endParaRPr lang="en-US" sz="11200" dirty="0"/>
          </a:p>
          <a:p>
            <a:pPr marL="0" indent="0">
              <a:buNone/>
            </a:pPr>
            <a:endParaRPr lang="en-US" sz="11200" dirty="0" smtClean="0"/>
          </a:p>
          <a:p>
            <a:pPr marL="0" indent="0">
              <a:buNone/>
            </a:pPr>
            <a:r>
              <a:rPr lang="en-US" sz="4400" dirty="0" smtClean="0"/>
              <a:t> </a:t>
            </a:r>
            <a:endParaRPr lang="en-US" sz="44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59</a:t>
            </a:fld>
            <a:endParaRPr lang="en-US" dirty="0"/>
          </a:p>
        </p:txBody>
      </p:sp>
    </p:spTree>
    <p:extLst>
      <p:ext uri="{BB962C8B-B14F-4D97-AF65-F5344CB8AC3E}">
        <p14:creationId xmlns:p14="http://schemas.microsoft.com/office/powerpoint/2010/main" val="136704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Sexual Harassment and Sexual Violence?</a:t>
            </a:r>
            <a:endParaRPr lang="en-US" dirty="0"/>
          </a:p>
        </p:txBody>
      </p:sp>
      <p:sp>
        <p:nvSpPr>
          <p:cNvPr id="6" name="Subtitle 5"/>
          <p:cNvSpPr>
            <a:spLocks noGrp="1"/>
          </p:cNvSpPr>
          <p:nvPr>
            <p:ph type="subTitle" idx="1"/>
          </p:nvPr>
        </p:nvSpPr>
        <p:spPr/>
        <p:txBody>
          <a:bodyPr>
            <a:normAutofit fontScale="70000" lnSpcReduction="20000"/>
          </a:bodyPr>
          <a:lstStyle/>
          <a:p>
            <a:r>
              <a:rPr lang="en-US" dirty="0" smtClean="0"/>
              <a:t>Sexual Harassment</a:t>
            </a:r>
          </a:p>
          <a:p>
            <a:r>
              <a:rPr lang="en-US" dirty="0" smtClean="0"/>
              <a:t>Gender-based Harassment</a:t>
            </a:r>
          </a:p>
          <a:p>
            <a:r>
              <a:rPr lang="en-US" dirty="0" smtClean="0"/>
              <a:t>Sexual Violence</a:t>
            </a:r>
          </a:p>
          <a:p>
            <a:r>
              <a:rPr lang="en-US" dirty="0" smtClean="0"/>
              <a:t>Domestic/Intimate Partner/Dating Violence</a:t>
            </a:r>
          </a:p>
          <a:p>
            <a:r>
              <a:rPr lang="en-US" dirty="0" smtClean="0"/>
              <a:t>Stalking</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a:t>
            </a:fld>
            <a:endParaRPr lang="en-US" dirty="0"/>
          </a:p>
        </p:txBody>
      </p:sp>
    </p:spTree>
    <p:extLst>
      <p:ext uri="{BB962C8B-B14F-4D97-AF65-F5344CB8AC3E}">
        <p14:creationId xmlns:p14="http://schemas.microsoft.com/office/powerpoint/2010/main" val="3047104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An Order of Protection (OOP)</a:t>
            </a:r>
            <a:endParaRPr lang="en-US" dirty="0"/>
          </a:p>
        </p:txBody>
      </p:sp>
      <p:sp>
        <p:nvSpPr>
          <p:cNvPr id="5" name="Content Placeholder 4"/>
          <p:cNvSpPr>
            <a:spLocks noGrp="1"/>
          </p:cNvSpPr>
          <p:nvPr>
            <p:ph idx="1"/>
          </p:nvPr>
        </p:nvSpPr>
        <p:spPr>
          <a:xfrm>
            <a:off x="457200" y="1295400"/>
            <a:ext cx="8229600" cy="4830763"/>
          </a:xfrm>
        </p:spPr>
        <p:txBody>
          <a:bodyPr>
            <a:normAutofit lnSpcReduction="10000"/>
          </a:bodyPr>
          <a:lstStyle/>
          <a:p>
            <a:pPr marL="0" indent="0">
              <a:buNone/>
            </a:pPr>
            <a:r>
              <a:rPr lang="en-US" dirty="0" smtClean="0"/>
              <a:t>- An </a:t>
            </a:r>
            <a:r>
              <a:rPr lang="en-US" b="1" dirty="0" smtClean="0"/>
              <a:t>Order of Protection </a:t>
            </a:r>
            <a:r>
              <a:rPr lang="en-US" dirty="0" smtClean="0"/>
              <a:t>(OOP) is a </a:t>
            </a:r>
            <a:r>
              <a:rPr lang="en-US" smtClean="0"/>
              <a:t>court order</a:t>
            </a:r>
            <a:r>
              <a:rPr lang="en-US" dirty="0" smtClean="0"/>
              <a:t>, authorized by a Judge, informing an individual to stay away from a complainant. </a:t>
            </a:r>
          </a:p>
          <a:p>
            <a:pPr>
              <a:buFontTx/>
              <a:buChar char="-"/>
            </a:pPr>
            <a:r>
              <a:rPr lang="en-US" dirty="0" smtClean="0"/>
              <a:t>The College does not have the ability to grant an OOP but Public Safety will help enforce an order. </a:t>
            </a:r>
          </a:p>
          <a:p>
            <a:pPr>
              <a:buFontTx/>
              <a:buChar char="-"/>
            </a:pPr>
            <a:r>
              <a:rPr lang="en-US" dirty="0" smtClean="0"/>
              <a:t>OOP can either be “full” orders, informing the individual to stay away entirely, or “partial” orders where communication or inappropriate behavior is prohibited.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031801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Types of Orders of Protection (OOP)	</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b="1" dirty="0" smtClean="0"/>
              <a:t>There are two different types of OOPs:</a:t>
            </a:r>
          </a:p>
          <a:p>
            <a:pPr lvl="1"/>
            <a:r>
              <a:rPr lang="en-US" b="1" dirty="0" smtClean="0"/>
              <a:t>Criminal Court Orders</a:t>
            </a:r>
            <a:r>
              <a:rPr lang="en-US" dirty="0" smtClean="0"/>
              <a:t>: A judge will automatically grant a Criminal Court OOP on behalf of a complainant when there are criminal charges pending against a defendant. </a:t>
            </a:r>
          </a:p>
          <a:p>
            <a:pPr lvl="1"/>
            <a:r>
              <a:rPr lang="en-US" b="1" dirty="0" smtClean="0"/>
              <a:t>Family Court Orders</a:t>
            </a:r>
            <a:r>
              <a:rPr lang="en-US" dirty="0" smtClean="0"/>
              <a:t>: These OOP are available to individuals involved in a domestic relationship. The complainant must petition the Family Court directly for the Order. </a:t>
            </a:r>
            <a:endParaRPr lang="en-US" dirty="0"/>
          </a:p>
          <a:p>
            <a:pPr marL="457200" lvl="1" indent="0">
              <a:buNone/>
            </a:pPr>
            <a:r>
              <a:rPr lang="en-US" dirty="0" smtClean="0"/>
              <a:t>Violations of either orders are illegal and punishable by up to a year in jail. </a:t>
            </a:r>
          </a:p>
        </p:txBody>
      </p:sp>
    </p:spTree>
    <p:extLst>
      <p:ext uri="{BB962C8B-B14F-4D97-AF65-F5344CB8AC3E}">
        <p14:creationId xmlns:p14="http://schemas.microsoft.com/office/powerpoint/2010/main" val="1396104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Resources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62</a:t>
            </a:fld>
            <a:endParaRPr lang="en-US" dirty="0"/>
          </a:p>
        </p:txBody>
      </p:sp>
    </p:spTree>
    <p:extLst>
      <p:ext uri="{BB962C8B-B14F-4D97-AF65-F5344CB8AC3E}">
        <p14:creationId xmlns:p14="http://schemas.microsoft.com/office/powerpoint/2010/main" val="2080363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244331" y="1341345"/>
          <a:ext cx="6641407" cy="4599320"/>
        </p:xfrm>
        <a:graphic>
          <a:graphicData uri="http://schemas.openxmlformats.org/drawingml/2006/table">
            <a:tbl>
              <a:tblPr/>
              <a:tblGrid>
                <a:gridCol w="2192266"/>
                <a:gridCol w="2092977"/>
                <a:gridCol w="2356164"/>
              </a:tblGrid>
              <a:tr h="128016">
                <a:tc>
                  <a:txBody>
                    <a:bodyPr/>
                    <a:lstStyle/>
                    <a:p>
                      <a:pPr algn="ctr" fontAlgn="ctr"/>
                      <a:r>
                        <a:rPr lang="en-US" sz="800" b="1" i="0" u="none" strike="noStrike" dirty="0">
                          <a:solidFill>
                            <a:srgbClr val="FF0000"/>
                          </a:solidFill>
                          <a:effectLst/>
                          <a:latin typeface="Arial Narrow"/>
                        </a:rPr>
                        <a:t>Title IX Coordinators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chemeClr val="tx1"/>
                          </a:solidFill>
                          <a:effectLst/>
                          <a:latin typeface="Arial Narrow"/>
                        </a:rPr>
                        <a:t> </a:t>
                      </a:r>
                      <a:r>
                        <a:rPr lang="en-US" sz="800" b="1" i="0" u="none" strike="noStrike" dirty="0" smtClean="0">
                          <a:solidFill>
                            <a:srgbClr val="FF0000"/>
                          </a:solidFill>
                          <a:effectLst/>
                          <a:latin typeface="Arial Narrow"/>
                        </a:rPr>
                        <a:t>Public </a:t>
                      </a:r>
                      <a:r>
                        <a:rPr lang="en-US" sz="800" b="1" i="0" u="none" strike="noStrike" dirty="0">
                          <a:solidFill>
                            <a:srgbClr val="FF0000"/>
                          </a:solidFill>
                          <a:effectLst/>
                          <a:latin typeface="Arial Narrow"/>
                        </a:rPr>
                        <a:t>Safety </a:t>
                      </a:r>
                      <a:r>
                        <a:rPr lang="en-US" sz="800" b="1" i="0" u="none" strike="noStrike" dirty="0" smtClean="0">
                          <a:solidFill>
                            <a:srgbClr val="FF0000"/>
                          </a:solidFill>
                          <a:effectLst/>
                          <a:latin typeface="Arial Narrow"/>
                        </a:rPr>
                        <a:t>Directors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rgbClr val="FF0000"/>
                          </a:solidFill>
                          <a:effectLst/>
                          <a:latin typeface="Arial Narrow"/>
                        </a:rPr>
                        <a:t>                  Chief </a:t>
                      </a:r>
                      <a:r>
                        <a:rPr lang="en-US" sz="800" b="1" i="0" u="none" strike="noStrike" dirty="0">
                          <a:solidFill>
                            <a:srgbClr val="FF0000"/>
                          </a:solidFill>
                          <a:effectLst/>
                          <a:latin typeface="Arial Narrow"/>
                        </a:rPr>
                        <a:t>Student Affairs </a:t>
                      </a:r>
                      <a:r>
                        <a:rPr lang="en-US" sz="800" b="1" i="0" u="none" strike="noStrike" dirty="0" smtClean="0">
                          <a:solidFill>
                            <a:srgbClr val="FF0000"/>
                          </a:solidFill>
                          <a:effectLst/>
                          <a:latin typeface="Arial Narrow"/>
                        </a:rPr>
                        <a:t>Officers</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Baruch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1404">
                <a:tc>
                  <a:txBody>
                    <a:bodyPr/>
                    <a:lstStyle/>
                    <a:p>
                      <a:pPr algn="ctr" fontAlgn="ctr"/>
                      <a:r>
                        <a:rPr lang="en-US" sz="800" b="0" i="0" u="none" strike="noStrike" dirty="0" smtClean="0">
                          <a:solidFill>
                            <a:srgbClr val="000000"/>
                          </a:solidFill>
                          <a:effectLst/>
                          <a:latin typeface="Arial Narrow"/>
                        </a:rPr>
                        <a:t>Kieran</a:t>
                      </a:r>
                      <a:r>
                        <a:rPr lang="en-US" sz="800" b="0" i="0" u="none" strike="noStrike" baseline="0" dirty="0" smtClean="0">
                          <a:solidFill>
                            <a:srgbClr val="000000"/>
                          </a:solidFill>
                          <a:effectLst/>
                          <a:latin typeface="Arial Narrow"/>
                        </a:rPr>
                        <a:t> Batts Morrow</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Henry J. McLaughlin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Art</a:t>
                      </a:r>
                      <a:r>
                        <a:rPr lang="en-US" sz="800" b="0" i="0" u="none" strike="noStrike" baseline="0" dirty="0" smtClean="0">
                          <a:solidFill>
                            <a:srgbClr val="000000"/>
                          </a:solidFill>
                          <a:effectLst/>
                          <a:latin typeface="Arial Narrow"/>
                        </a:rPr>
                        <a:t> King</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135">
                <a:tc>
                  <a:txBody>
                    <a:bodyPr/>
                    <a:lstStyle/>
                    <a:p>
                      <a:pPr algn="ctr" fontAlgn="b"/>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312-4542</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660-6010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312-4570</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0015">
                <a:tc>
                  <a:txBody>
                    <a:bodyPr/>
                    <a:lstStyle/>
                    <a:p>
                      <a:pPr algn="ctr" fontAlgn="ctr"/>
                      <a:r>
                        <a:rPr lang="en-US" sz="800" b="0" i="0" u="none" strike="noStrike" dirty="0" smtClean="0">
                          <a:solidFill>
                            <a:srgbClr val="000000"/>
                          </a:solidFill>
                          <a:effectLst/>
                          <a:latin typeface="Arial Narrow"/>
                        </a:rPr>
                        <a:t>kieran</a:t>
                      </a:r>
                      <a:r>
                        <a:rPr lang="en-US" sz="800" b="0" i="0" u="none" strike="noStrike" baseline="0" dirty="0" smtClean="0">
                          <a:solidFill>
                            <a:srgbClr val="000000"/>
                          </a:solidFill>
                          <a:effectLst/>
                          <a:latin typeface="Arial Narrow"/>
                        </a:rPr>
                        <a:t>.morrow</a:t>
                      </a:r>
                      <a:r>
                        <a:rPr lang="en-US" sz="800" b="0" i="0" u="none" strike="noStrike" dirty="0" smtClean="0">
                          <a:solidFill>
                            <a:srgbClr val="000000"/>
                          </a:solidFill>
                          <a:effectLst/>
                          <a:latin typeface="Arial Narrow"/>
                        </a:rPr>
                        <a:t>@baruch.cuny.edu</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henry_mclaughlin@baruch.cuny.edu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solidFill>
                            <a:srgbClr val="000000"/>
                          </a:solidFill>
                          <a:effectLst/>
                          <a:latin typeface="Arial Narrow"/>
                        </a:rPr>
                        <a:t>art.king@baruch.cuny.edu  </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BMCC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1404">
                <a:tc>
                  <a:txBody>
                    <a:bodyPr/>
                    <a:lstStyle/>
                    <a:p>
                      <a:pPr algn="ctr" fontAlgn="ctr"/>
                      <a:r>
                        <a:rPr lang="en-US" sz="800" b="0" i="0" u="none" strike="noStrike" dirty="0" smtClean="0">
                          <a:solidFill>
                            <a:srgbClr val="000000"/>
                          </a:solidFill>
                          <a:effectLst/>
                          <a:latin typeface="Arial Narrow"/>
                        </a:rPr>
                        <a:t>Odelia</a:t>
                      </a:r>
                      <a:r>
                        <a:rPr lang="en-US" sz="800" b="0" i="0" u="none" strike="noStrike" baseline="0" dirty="0" smtClean="0">
                          <a:solidFill>
                            <a:srgbClr val="000000"/>
                          </a:solidFill>
                          <a:effectLst/>
                          <a:latin typeface="Arial Narrow"/>
                        </a:rPr>
                        <a:t> Levy</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Michael</a:t>
                      </a:r>
                      <a:r>
                        <a:rPr lang="en-US" sz="800" b="0" i="0" u="none" strike="noStrike" baseline="0" dirty="0" smtClean="0">
                          <a:solidFill>
                            <a:srgbClr val="000000"/>
                          </a:solidFill>
                          <a:effectLst/>
                          <a:latin typeface="Arial Narrow"/>
                        </a:rPr>
                        <a:t> Korn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Marva Craig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1404">
                <a:tc>
                  <a:txBody>
                    <a:bodyPr/>
                    <a:lstStyle/>
                    <a:p>
                      <a:pPr algn="ctr" fontAlgn="ctr"/>
                      <a:r>
                        <a:rPr lang="en-US" sz="800" b="0" i="0" u="none" strike="noStrike" dirty="0">
                          <a:solidFill>
                            <a:srgbClr val="000000"/>
                          </a:solidFill>
                          <a:effectLst/>
                          <a:latin typeface="Arial Narrow"/>
                        </a:rPr>
                        <a:t>(212) 220-1236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a:t>
                      </a:r>
                      <a:r>
                        <a:rPr lang="en-US" sz="800" b="0" i="0" u="none" strike="noStrike" dirty="0" smtClean="0">
                          <a:solidFill>
                            <a:srgbClr val="000000"/>
                          </a:solidFill>
                          <a:effectLst/>
                          <a:latin typeface="Arial Narrow"/>
                        </a:rPr>
                        <a:t>220-8076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220-8130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0015">
                <a:tc>
                  <a:txBody>
                    <a:bodyPr/>
                    <a:lstStyle/>
                    <a:p>
                      <a:pPr algn="ctr" fontAlgn="b"/>
                      <a:r>
                        <a:rPr lang="en-US" sz="800" b="0" i="0" u="none" strike="noStrike" dirty="0" smtClean="0">
                          <a:solidFill>
                            <a:srgbClr val="000000"/>
                          </a:solidFill>
                          <a:effectLst/>
                          <a:latin typeface="Arial Narrow"/>
                        </a:rPr>
                        <a:t>olevy@bmcc.cuny.edu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mkorn@bmcc.cuny.edu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mcraig@bmcc.cuny.edu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Bronx CC</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1404">
                <a:tc>
                  <a:txBody>
                    <a:bodyPr/>
                    <a:lstStyle/>
                    <a:p>
                      <a:pPr algn="ctr" fontAlgn="ctr"/>
                      <a:r>
                        <a:rPr lang="en-US" sz="800" b="0" i="0" u="none" strike="noStrike" dirty="0">
                          <a:solidFill>
                            <a:srgbClr val="000000"/>
                          </a:solidFill>
                          <a:effectLst/>
                          <a:latin typeface="Arial Narrow"/>
                        </a:rPr>
                        <a:t>Jesenia Minier-Delgado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James Verdicchio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Athos Brewer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0015">
                <a:tc>
                  <a:txBody>
                    <a:bodyPr/>
                    <a:lstStyle/>
                    <a:p>
                      <a:pPr algn="ctr" fontAlgn="ctr"/>
                      <a:r>
                        <a:rPr lang="en-US" sz="800" b="0" i="0" u="none" strike="noStrike" dirty="0">
                          <a:solidFill>
                            <a:srgbClr val="000000"/>
                          </a:solidFill>
                          <a:effectLst/>
                          <a:latin typeface="Arial Narrow"/>
                        </a:rPr>
                        <a:t>(718) 289-5288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289-5923 / (718) 289-5390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289-5869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0015">
                <a:tc>
                  <a:txBody>
                    <a:bodyPr/>
                    <a:lstStyle/>
                    <a:p>
                      <a:pPr algn="ctr" fontAlgn="b"/>
                      <a:r>
                        <a:rPr lang="en-US" sz="800" b="0" i="0" u="none" strike="noStrike" dirty="0">
                          <a:solidFill>
                            <a:srgbClr val="000000"/>
                          </a:solidFill>
                          <a:effectLst/>
                          <a:latin typeface="Arial Narrow"/>
                        </a:rPr>
                        <a:t>jesenia.minier-delgado@bcc.cuny.edu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james.verdicchio@bcc.cuny.edu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athos.brewer@bcc.cuny.edu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Brooklyn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0015">
                <a:tc>
                  <a:txBody>
                    <a:bodyPr/>
                    <a:lstStyle/>
                    <a:p>
                      <a:pPr algn="ctr" fontAlgn="ctr"/>
                      <a:r>
                        <a:rPr lang="en-US" sz="800" b="0" i="0" u="none" strike="noStrike" dirty="0" err="1" smtClean="0">
                          <a:solidFill>
                            <a:srgbClr val="000000"/>
                          </a:solidFill>
                          <a:effectLst/>
                          <a:latin typeface="Arial Narrow"/>
                        </a:rPr>
                        <a:t>Tunji</a:t>
                      </a:r>
                      <a:r>
                        <a:rPr lang="en-US" sz="800" b="0" i="0" u="none" strike="noStrike" dirty="0" smtClean="0">
                          <a:solidFill>
                            <a:srgbClr val="000000"/>
                          </a:solidFill>
                          <a:effectLst/>
                          <a:latin typeface="Arial Narrow"/>
                        </a:rPr>
                        <a:t> </a:t>
                      </a:r>
                      <a:r>
                        <a:rPr lang="en-US" sz="800" b="0" i="0" u="none" strike="noStrike" dirty="0" err="1" smtClean="0">
                          <a:solidFill>
                            <a:srgbClr val="000000"/>
                          </a:solidFill>
                          <a:effectLst/>
                          <a:latin typeface="Arial Narrow"/>
                        </a:rPr>
                        <a:t>Fessell</a:t>
                      </a:r>
                      <a:r>
                        <a:rPr lang="en-US" sz="800" b="0" i="0" u="none" strike="noStrike" dirty="0" smtClean="0">
                          <a:solidFill>
                            <a:srgbClr val="000000"/>
                          </a:solidFill>
                          <a:effectLst/>
                          <a:latin typeface="Arial Narrow"/>
                        </a:rPr>
                        <a:t> </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Donald Wenz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Milga Morales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1404">
                <a:tc>
                  <a:txBody>
                    <a:bodyPr/>
                    <a:lstStyle/>
                    <a:p>
                      <a:pPr algn="ctr" fontAlgn="ctr"/>
                      <a:r>
                        <a:rPr lang="en-US" sz="800" b="0" i="0" u="none" strike="noStrike" dirty="0">
                          <a:solidFill>
                            <a:srgbClr val="000000"/>
                          </a:solidFill>
                          <a:effectLst/>
                          <a:latin typeface="Arial Narrow"/>
                        </a:rPr>
                        <a:t>(718) 951-4128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(718) 951-5511 / (718) 951-5444</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951-5352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0015">
                <a:tc>
                  <a:txBody>
                    <a:bodyPr/>
                    <a:lstStyle/>
                    <a:p>
                      <a:pPr algn="ctr" fontAlgn="b"/>
                      <a:r>
                        <a:rPr lang="en-US" sz="800" b="0" i="0" u="none" strike="noStrike" dirty="0" smtClean="0">
                          <a:solidFill>
                            <a:srgbClr val="000000"/>
                          </a:solidFill>
                          <a:effectLst/>
                          <a:latin typeface="Arial Narrow"/>
                        </a:rPr>
                        <a:t>TFussell@brooklyn.cuny.edu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donald@brooklyn.cuny.edu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milga@brooklyn.cuny.edu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City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0015">
                <a:tc>
                  <a:txBody>
                    <a:bodyPr/>
                    <a:lstStyle/>
                    <a:p>
                      <a:pPr algn="ctr" fontAlgn="ctr"/>
                      <a:r>
                        <a:rPr lang="en-US" sz="800" b="0" i="0" u="none" strike="noStrike" dirty="0">
                          <a:solidFill>
                            <a:srgbClr val="000000"/>
                          </a:solidFill>
                          <a:effectLst/>
                          <a:latin typeface="Arial Narrow"/>
                        </a:rPr>
                        <a:t>Michele Baptiste,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Pasquale Morena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Juana Reina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1404">
                <a:tc>
                  <a:txBody>
                    <a:bodyPr/>
                    <a:lstStyle/>
                    <a:p>
                      <a:pPr algn="ctr" fontAlgn="ctr"/>
                      <a:r>
                        <a:rPr lang="en-US" sz="800" b="0" i="0" u="none" strike="noStrike" dirty="0">
                          <a:solidFill>
                            <a:srgbClr val="000000"/>
                          </a:solidFill>
                          <a:effectLst/>
                          <a:latin typeface="Arial Narrow"/>
                        </a:rPr>
                        <a:t>(212) 650-6310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(212) 650-7997 / (212) 650-6911</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650-5426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1404">
                <a:tc>
                  <a:txBody>
                    <a:bodyPr/>
                    <a:lstStyle/>
                    <a:p>
                      <a:pPr algn="ctr" fontAlgn="b"/>
                      <a:r>
                        <a:rPr lang="en-US" sz="800" b="0" i="0" u="none" strike="noStrike" dirty="0">
                          <a:solidFill>
                            <a:srgbClr val="000000"/>
                          </a:solidFill>
                          <a:effectLst/>
                          <a:latin typeface="Arial Narrow"/>
                        </a:rPr>
                        <a:t>mbaptiste@ccny.cuny.edu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pmorena@ccny.cuny.edu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Jreina@ccny.cuny.edu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College of Staten Island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1404">
                <a:tc>
                  <a:txBody>
                    <a:bodyPr/>
                    <a:lstStyle/>
                    <a:p>
                      <a:pPr algn="ctr" fontAlgn="ctr"/>
                      <a:r>
                        <a:rPr lang="en-US" sz="800" b="0" i="0" u="none" strike="noStrike" dirty="0">
                          <a:solidFill>
                            <a:srgbClr val="000000"/>
                          </a:solidFill>
                          <a:effectLst/>
                          <a:latin typeface="Arial Narrow"/>
                        </a:rPr>
                        <a:t>Danille Dimitrov,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Robert Wilson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Ramona Brown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1404">
                <a:tc>
                  <a:txBody>
                    <a:bodyPr/>
                    <a:lstStyle/>
                    <a:p>
                      <a:pPr algn="ctr" fontAlgn="ctr"/>
                      <a:r>
                        <a:rPr lang="en-US" sz="800" b="0" i="0" u="none" strike="noStrike" dirty="0">
                          <a:solidFill>
                            <a:srgbClr val="000000"/>
                          </a:solidFill>
                          <a:effectLst/>
                          <a:latin typeface="Arial Narrow"/>
                        </a:rPr>
                        <a:t>(718) 982-2250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982-2113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982-2335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0015">
                <a:tc>
                  <a:txBody>
                    <a:bodyPr/>
                    <a:lstStyle/>
                    <a:p>
                      <a:pPr algn="ctr" fontAlgn="ctr"/>
                      <a:r>
                        <a:rPr lang="en-US" sz="800" b="0" i="0" u="none" strike="noStrike" dirty="0">
                          <a:solidFill>
                            <a:srgbClr val="000000"/>
                          </a:solidFill>
                          <a:effectLst/>
                          <a:latin typeface="Arial Narrow"/>
                        </a:rPr>
                        <a:t>danielle.dimitrov@csi.cuny.edu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robert.wilson@csi.cuny.edu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Aramona.Brown@csi.cuny.edu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Graduate Center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1404">
                <a:tc>
                  <a:txBody>
                    <a:bodyPr/>
                    <a:lstStyle/>
                    <a:p>
                      <a:pPr algn="ctr" fontAlgn="ctr"/>
                      <a:r>
                        <a:rPr lang="en-US" sz="800" b="0" i="0" u="none" strike="noStrike" dirty="0">
                          <a:solidFill>
                            <a:srgbClr val="000000"/>
                          </a:solidFill>
                          <a:effectLst/>
                          <a:latin typeface="Arial Narrow"/>
                        </a:rPr>
                        <a:t>Edith Rivera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John Flaherty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Matthew Schoengood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1404">
                <a:tc>
                  <a:txBody>
                    <a:bodyPr/>
                    <a:lstStyle/>
                    <a:p>
                      <a:pPr algn="ctr" fontAlgn="ctr"/>
                      <a:r>
                        <a:rPr lang="en-US" sz="800" b="0" i="0" u="none" strike="noStrike" dirty="0">
                          <a:solidFill>
                            <a:srgbClr val="000000"/>
                          </a:solidFill>
                          <a:effectLst/>
                          <a:latin typeface="Arial Narrow"/>
                        </a:rPr>
                        <a:t>(212) 817-7410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817-7761 / (212) 817-7777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817-7400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1404">
                <a:tc>
                  <a:txBody>
                    <a:bodyPr/>
                    <a:lstStyle/>
                    <a:p>
                      <a:pPr algn="ctr" fontAlgn="ctr"/>
                      <a:r>
                        <a:rPr lang="en-US" sz="800" b="0" i="0" u="none" strike="noStrike" dirty="0">
                          <a:solidFill>
                            <a:srgbClr val="000000"/>
                          </a:solidFill>
                          <a:effectLst/>
                          <a:latin typeface="Arial Narrow"/>
                        </a:rPr>
                        <a:t>erivera@gc.cuny.edu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jflaherty@gc.cuny.edu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mschoengood@gc.cuny.edu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358">
                <a:tc gridSpan="3">
                  <a:txBody>
                    <a:bodyPr/>
                    <a:lstStyle/>
                    <a:p>
                      <a:pPr algn="ctr" fontAlgn="ctr"/>
                      <a:r>
                        <a:rPr lang="en-US" sz="800" b="1" i="0" u="none" strike="noStrike" dirty="0">
                          <a:solidFill>
                            <a:schemeClr val="tx1"/>
                          </a:solidFill>
                          <a:effectLst/>
                          <a:latin typeface="Arial Narrow"/>
                        </a:rPr>
                        <a:t>School of Journalism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8016">
                <a:tc>
                  <a:txBody>
                    <a:bodyPr/>
                    <a:lstStyle/>
                    <a:p>
                      <a:pPr algn="ctr" fontAlgn="ctr"/>
                      <a:r>
                        <a:rPr lang="en-US" sz="800" b="0" i="0" u="none" strike="noStrike" dirty="0" smtClean="0">
                          <a:solidFill>
                            <a:srgbClr val="000000"/>
                          </a:solidFill>
                          <a:effectLst/>
                          <a:latin typeface="Arial Narrow"/>
                        </a:rPr>
                        <a:t>Amy</a:t>
                      </a:r>
                      <a:r>
                        <a:rPr lang="en-US" sz="800" b="0" i="0" u="none" strike="noStrike" baseline="0" dirty="0" smtClean="0">
                          <a:solidFill>
                            <a:srgbClr val="000000"/>
                          </a:solidFill>
                          <a:effectLst/>
                          <a:latin typeface="Arial Narrow"/>
                        </a:rPr>
                        <a:t> Dunkin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Pamela Drayton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Christa</a:t>
                      </a:r>
                      <a:r>
                        <a:rPr lang="en-US" sz="800" b="0" i="0" u="none" strike="noStrike" baseline="0" dirty="0" smtClean="0">
                          <a:solidFill>
                            <a:srgbClr val="000000"/>
                          </a:solidFill>
                          <a:effectLst/>
                          <a:latin typeface="Arial Narrow"/>
                        </a:rPr>
                        <a:t> Noelle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259">
                <a:tc>
                  <a:txBody>
                    <a:bodyPr/>
                    <a:lstStyle/>
                    <a:p>
                      <a:pPr algn="ctr" fontAlgn="ctr"/>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758-7826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758-7834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758-7703</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016">
                <a:tc>
                  <a:txBody>
                    <a:bodyPr/>
                    <a:lstStyle/>
                    <a:p>
                      <a:pPr algn="ctr" fontAlgn="b"/>
                      <a:r>
                        <a:rPr lang="en-US" sz="800" b="0" i="0" u="none" strike="noStrike" dirty="0" smtClean="0">
                          <a:solidFill>
                            <a:srgbClr val="000000"/>
                          </a:solidFill>
                          <a:effectLst/>
                          <a:latin typeface="Arial Narrow"/>
                        </a:rPr>
                        <a:t>amy.dunkin@journalism.cuny.edu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pamela.drayton@journalism.cuny.edu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Christa.noelle@journalism.cuny.edu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0015">
                <a:tc gridSpan="3">
                  <a:txBody>
                    <a:bodyPr/>
                    <a:lstStyle/>
                    <a:p>
                      <a:pPr algn="ctr" fontAlgn="ctr"/>
                      <a:r>
                        <a:rPr lang="en-US" sz="800" b="1" i="0" u="none" strike="noStrike" dirty="0">
                          <a:solidFill>
                            <a:schemeClr val="tx1"/>
                          </a:solidFill>
                          <a:effectLst/>
                          <a:latin typeface="Arial Narrow"/>
                        </a:rPr>
                        <a:t>School of Law</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1404">
                <a:tc>
                  <a:txBody>
                    <a:bodyPr/>
                    <a:lstStyle/>
                    <a:p>
                      <a:pPr algn="ctr" fontAlgn="ctr"/>
                      <a:r>
                        <a:rPr lang="en-US" sz="800" b="0" i="0" u="none" strike="noStrike" dirty="0" smtClean="0">
                          <a:solidFill>
                            <a:srgbClr val="000000"/>
                          </a:solidFill>
                          <a:effectLst/>
                          <a:latin typeface="Arial Narrow"/>
                        </a:rPr>
                        <a:t>Raquel</a:t>
                      </a:r>
                      <a:r>
                        <a:rPr lang="en-US" sz="800" b="0" i="0" u="none" strike="noStrike" baseline="0" dirty="0" smtClean="0">
                          <a:solidFill>
                            <a:srgbClr val="000000"/>
                          </a:solidFill>
                          <a:effectLst/>
                          <a:latin typeface="Arial Narrow"/>
                        </a:rPr>
                        <a:t> Gabriel</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Steve A. Katz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Cheryl Howard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1404">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340-4249</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340-4271 / (718) 340-4270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340-4487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0015">
                <a:tc>
                  <a:txBody>
                    <a:bodyPr/>
                    <a:lstStyle/>
                    <a:p>
                      <a:pPr algn="ctr" fontAlgn="b"/>
                      <a:r>
                        <a:rPr lang="en-US" sz="800" b="0" i="0" u="none" strike="noStrike" dirty="0" smtClean="0">
                          <a:solidFill>
                            <a:srgbClr val="000000"/>
                          </a:solidFill>
                          <a:effectLst/>
                          <a:latin typeface="Arial Narrow"/>
                        </a:rPr>
                        <a:t>Raquel.gabriel@law.cuny.edu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katz@mail.law.cuny.edu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Howard@mail.law.cuny.edu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143001" y="943508"/>
            <a:ext cx="6742738" cy="300082"/>
          </a:xfrm>
          <a:prstGeom prst="rect">
            <a:avLst/>
          </a:prstGeom>
          <a:noFill/>
          <a:ln>
            <a:noFill/>
          </a:ln>
        </p:spPr>
        <p:txBody>
          <a:bodyPr wrap="square" rtlCol="0">
            <a:spAutoFit/>
          </a:bodyPr>
          <a:lstStyle/>
          <a:p>
            <a:r>
              <a:rPr lang="en-US" sz="1350" b="1" dirty="0">
                <a:solidFill>
                  <a:srgbClr val="FF0000"/>
                </a:solidFill>
                <a:latin typeface="Arial Narrow" panose="020B0606020202030204" pitchFamily="34" charset="0"/>
              </a:rPr>
              <a:t>                   </a:t>
            </a:r>
            <a:r>
              <a:rPr lang="en-US" sz="1350" b="1" dirty="0">
                <a:solidFill>
                  <a:srgbClr val="660033"/>
                </a:solidFill>
                <a:latin typeface="Arial Narrow" panose="020B0606020202030204" pitchFamily="34" charset="0"/>
              </a:rPr>
              <a:t>Title IX Coordinators, Public Safety Directors, Chief Student Affairs Officers </a:t>
            </a:r>
          </a:p>
        </p:txBody>
      </p:sp>
      <p:pic>
        <p:nvPicPr>
          <p:cNvPr id="10" name="Picture 9" descr="The City University of New York Logo"/>
          <p:cNvPicPr/>
          <p:nvPr/>
        </p:nvPicPr>
        <p:blipFill>
          <a:blip r:embed="rId2">
            <a:extLst>
              <a:ext uri="{28A0092B-C50C-407E-A947-70E740481C1C}">
                <a14:useLocalDpi xmlns:a14="http://schemas.microsoft.com/office/drawing/2010/main" val="0"/>
              </a:ext>
            </a:extLst>
          </a:blip>
          <a:srcRect/>
          <a:stretch>
            <a:fillRect/>
          </a:stretch>
        </p:blipFill>
        <p:spPr bwMode="auto">
          <a:xfrm>
            <a:off x="7222992" y="943509"/>
            <a:ext cx="726142" cy="599542"/>
          </a:xfrm>
          <a:prstGeom prst="rect">
            <a:avLst/>
          </a:prstGeom>
          <a:noFill/>
          <a:ln>
            <a:noFill/>
          </a:ln>
        </p:spPr>
      </p:pic>
    </p:spTree>
    <p:extLst>
      <p:ext uri="{BB962C8B-B14F-4D97-AF65-F5344CB8AC3E}">
        <p14:creationId xmlns:p14="http://schemas.microsoft.com/office/powerpoint/2010/main" val="373255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98" y="955222"/>
            <a:ext cx="6219089" cy="242048"/>
          </a:xfrm>
          <a:solidFill>
            <a:schemeClr val="bg1"/>
          </a:solidFill>
        </p:spPr>
        <p:txBody>
          <a:bodyPr anchor="ctr">
            <a:normAutofit fontScale="90000"/>
          </a:bodyPr>
          <a:lstStyle/>
          <a:p>
            <a:r>
              <a:rPr lang="en-US" sz="1350" b="1" dirty="0">
                <a:solidFill>
                  <a:srgbClr val="FF0000"/>
                </a:solidFill>
                <a:latin typeface="Arial Narrow" pitchFamily="34" charset="0"/>
              </a:rPr>
              <a:t>            </a:t>
            </a:r>
            <a:r>
              <a:rPr lang="en-US" sz="1350" b="1" dirty="0">
                <a:solidFill>
                  <a:srgbClr val="660033"/>
                </a:solidFill>
                <a:latin typeface="Arial Narrow" pitchFamily="34" charset="0"/>
              </a:rPr>
              <a:t>Title IX Coordinator, Public Safety Directors, Chief Student Affairs Officers (cont.)</a:t>
            </a:r>
          </a:p>
        </p:txBody>
      </p:sp>
      <p:graphicFrame>
        <p:nvGraphicFramePr>
          <p:cNvPr id="3" name="Table 2"/>
          <p:cNvGraphicFramePr>
            <a:graphicFrameLocks noGrp="1"/>
          </p:cNvGraphicFramePr>
          <p:nvPr>
            <p:extLst/>
          </p:nvPr>
        </p:nvGraphicFramePr>
        <p:xfrm>
          <a:off x="1222899" y="1355272"/>
          <a:ext cx="6713329" cy="4504709"/>
        </p:xfrm>
        <a:graphic>
          <a:graphicData uri="http://schemas.openxmlformats.org/drawingml/2006/table">
            <a:tbl>
              <a:tblPr/>
              <a:tblGrid>
                <a:gridCol w="2244680"/>
                <a:gridCol w="2086554"/>
                <a:gridCol w="2382095"/>
              </a:tblGrid>
              <a:tr h="189377">
                <a:tc gridSpan="3">
                  <a:txBody>
                    <a:bodyPr/>
                    <a:lstStyle/>
                    <a:p>
                      <a:pPr algn="ctr" fontAlgn="b"/>
                      <a:r>
                        <a:rPr lang="en-US" sz="800" b="1" i="0" u="none" strike="noStrike" dirty="0">
                          <a:solidFill>
                            <a:schemeClr val="tx1"/>
                          </a:solidFill>
                          <a:effectLst/>
                          <a:latin typeface="Arial Narrow"/>
                        </a:rPr>
                        <a:t>LaGuardia Community College</a:t>
                      </a:r>
                      <a:endParaRPr lang="en-US" sz="800" b="0" i="0" u="none" strike="noStrike" dirty="0">
                        <a:solidFill>
                          <a:schemeClr val="tx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7699">
                <a:tc>
                  <a:txBody>
                    <a:bodyPr/>
                    <a:lstStyle/>
                    <a:p>
                      <a:pPr algn="ctr" fontAlgn="ctr"/>
                      <a:r>
                        <a:rPr lang="en-US" sz="800" b="0" i="0" u="none" strike="noStrike" dirty="0" smtClean="0">
                          <a:solidFill>
                            <a:srgbClr val="000000"/>
                          </a:solidFill>
                          <a:effectLst/>
                          <a:latin typeface="Arial Narrow"/>
                        </a:rPr>
                        <a:t>Christopher</a:t>
                      </a:r>
                      <a:r>
                        <a:rPr lang="en-US" sz="800" b="0" i="0" u="none" strike="noStrike" baseline="0" dirty="0" smtClean="0">
                          <a:solidFill>
                            <a:srgbClr val="000000"/>
                          </a:solidFill>
                          <a:effectLst/>
                          <a:latin typeface="Arial Narrow"/>
                        </a:rPr>
                        <a:t> Carozza</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James Grantham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Michael A. </a:t>
                      </a:r>
                      <a:r>
                        <a:rPr lang="en-US" sz="800" b="0" i="0" u="none" strike="noStrike" dirty="0" smtClean="0">
                          <a:solidFill>
                            <a:srgbClr val="000000"/>
                          </a:solidFill>
                          <a:effectLst/>
                          <a:latin typeface="Arial Narrow"/>
                        </a:rPr>
                        <a:t>Baston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a:solidFill>
                            <a:srgbClr val="000000"/>
                          </a:solidFill>
                          <a:effectLst/>
                          <a:latin typeface="Arial Narrow"/>
                        </a:rPr>
                        <a:t>(718) 482-5088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482-5559 / (718) 482-5558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482-5180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28016">
                <a:tc>
                  <a:txBody>
                    <a:bodyPr/>
                    <a:lstStyle/>
                    <a:p>
                      <a:pPr algn="ctr" fontAlgn="b"/>
                      <a:r>
                        <a:rPr lang="en-US" sz="800" b="0" i="0" u="none" strike="noStrike" dirty="0" smtClean="0">
                          <a:solidFill>
                            <a:srgbClr val="000000"/>
                          </a:solidFill>
                          <a:effectLst/>
                          <a:latin typeface="Arial Narrow"/>
                        </a:rPr>
                        <a:t>ccarozza@lagcc.cuny.edu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jgranthan@lagcc.cuny.edu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mbaston@lagcc.cuny.edu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56953">
                <a:tc gridSpan="3">
                  <a:txBody>
                    <a:bodyPr/>
                    <a:lstStyle/>
                    <a:p>
                      <a:pPr algn="ctr" fontAlgn="ctr"/>
                      <a:r>
                        <a:rPr lang="en-US" sz="800" b="1" i="0" u="none" strike="noStrike" dirty="0">
                          <a:solidFill>
                            <a:schemeClr val="tx1"/>
                          </a:solidFill>
                          <a:effectLst/>
                          <a:latin typeface="Arial Narrow"/>
                        </a:rPr>
                        <a:t>Lehman College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28016">
                <a:tc>
                  <a:txBody>
                    <a:bodyPr/>
                    <a:lstStyle/>
                    <a:p>
                      <a:pPr algn="ctr" fontAlgn="ctr"/>
                      <a:r>
                        <a:rPr lang="en-US" sz="800" b="0" i="0" u="none" strike="noStrike" dirty="0">
                          <a:solidFill>
                            <a:srgbClr val="000000"/>
                          </a:solidFill>
                          <a:effectLst/>
                          <a:latin typeface="Arial Narrow"/>
                        </a:rPr>
                        <a:t>Dawn Ewing-Morgan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Fausto</a:t>
                      </a:r>
                      <a:r>
                        <a:rPr lang="en-US" sz="800" b="0" i="0" u="none" strike="noStrike" baseline="0" dirty="0" smtClean="0">
                          <a:solidFill>
                            <a:srgbClr val="000000"/>
                          </a:solidFill>
                          <a:effectLst/>
                          <a:latin typeface="Arial Narrow"/>
                        </a:rPr>
                        <a:t> Ramariez</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Jose Magdaleno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a:solidFill>
                            <a:srgbClr val="000000"/>
                          </a:solidFill>
                          <a:effectLst/>
                          <a:latin typeface="Arial Narrow"/>
                        </a:rPr>
                        <a:t>(718) 960-8111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960-8594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960-8241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37699">
                <a:tc>
                  <a:txBody>
                    <a:bodyPr/>
                    <a:lstStyle/>
                    <a:p>
                      <a:pPr algn="ctr" fontAlgn="b"/>
                      <a:r>
                        <a:rPr lang="en-US" sz="800" b="0" i="0" u="none" strike="noStrike" dirty="0">
                          <a:solidFill>
                            <a:srgbClr val="000000"/>
                          </a:solidFill>
                          <a:effectLst/>
                          <a:latin typeface="Arial Narrow"/>
                        </a:rPr>
                        <a:t>dawn.ewing-morgan@lehman.cuny.edu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Fausto.ramariez@lehman.cuny.edu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Joseph.magdaleno@lehman.cuny.edu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31439">
                <a:tc gridSpan="3">
                  <a:txBody>
                    <a:bodyPr/>
                    <a:lstStyle/>
                    <a:p>
                      <a:pPr algn="ctr" fontAlgn="ctr"/>
                      <a:r>
                        <a:rPr lang="en-US" sz="800" b="1" i="0" u="none" strike="noStrike" dirty="0">
                          <a:solidFill>
                            <a:schemeClr val="tx1"/>
                          </a:solidFill>
                          <a:effectLst/>
                          <a:latin typeface="Arial Narrow"/>
                        </a:rPr>
                        <a:t>Macaulay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28016">
                <a:tc>
                  <a:txBody>
                    <a:bodyPr/>
                    <a:lstStyle/>
                    <a:p>
                      <a:pPr algn="ctr" fontAlgn="ctr"/>
                      <a:r>
                        <a:rPr lang="en-US" sz="800" b="0" i="0" u="none" strike="noStrike" dirty="0" smtClean="0">
                          <a:solidFill>
                            <a:srgbClr val="000000"/>
                          </a:solidFill>
                          <a:effectLst/>
                          <a:latin typeface="Arial Narrow"/>
                        </a:rPr>
                        <a:t>Edith Rivera</a:t>
                      </a:r>
                      <a:r>
                        <a:rPr lang="en-US" sz="800" b="0" i="0" u="none" strike="noStrike" dirty="0">
                          <a:solidFill>
                            <a:srgbClr val="000000"/>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By Campus</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Andrew Adair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(212) 817-7410</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(212) 729-2900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28016">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erivera@gc.cuny.edu</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Andrew.Adair@mhc.cuny.edu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31439">
                <a:tc gridSpan="3">
                  <a:txBody>
                    <a:bodyPr/>
                    <a:lstStyle/>
                    <a:p>
                      <a:pPr algn="ctr" fontAlgn="ctr"/>
                      <a:r>
                        <a:rPr lang="en-US" sz="800" b="1" i="0" u="none" strike="noStrike" dirty="0">
                          <a:solidFill>
                            <a:schemeClr val="tx1"/>
                          </a:solidFill>
                          <a:effectLst/>
                          <a:latin typeface="Arial Narrow"/>
                        </a:rPr>
                        <a:t>Medgar Evers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7699">
                <a:tc>
                  <a:txBody>
                    <a:bodyPr/>
                    <a:lstStyle/>
                    <a:p>
                      <a:pPr algn="ctr" fontAlgn="ctr"/>
                      <a:r>
                        <a:rPr lang="en-US" sz="800" b="0" i="0" u="none" strike="noStrike" dirty="0">
                          <a:solidFill>
                            <a:srgbClr val="000000"/>
                          </a:solidFill>
                          <a:effectLst/>
                          <a:latin typeface="Arial Narrow"/>
                        </a:rPr>
                        <a:t>Sylvia Kinard,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Victor Stevens</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Evelyn</a:t>
                      </a:r>
                      <a:r>
                        <a:rPr lang="en-US" sz="800" b="0" i="0" u="none" strike="noStrike" baseline="0" dirty="0" smtClean="0">
                          <a:solidFill>
                            <a:srgbClr val="000000"/>
                          </a:solidFill>
                          <a:effectLst/>
                          <a:latin typeface="Arial Narrow"/>
                        </a:rPr>
                        <a:t> Castro</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a:solidFill>
                            <a:srgbClr val="000000"/>
                          </a:solidFill>
                          <a:effectLst/>
                          <a:latin typeface="Arial Narrow"/>
                        </a:rPr>
                        <a:t>(718) 270-6936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270-6002</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270-6046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37699">
                <a:tc>
                  <a:txBody>
                    <a:bodyPr/>
                    <a:lstStyle/>
                    <a:p>
                      <a:pPr algn="ctr" fontAlgn="b"/>
                      <a:r>
                        <a:rPr lang="en-US" sz="800" b="0" i="0" u="none" strike="noStrike" dirty="0">
                          <a:solidFill>
                            <a:srgbClr val="000000"/>
                          </a:solidFill>
                          <a:effectLst/>
                          <a:latin typeface="Arial Narrow"/>
                        </a:rPr>
                        <a:t>sthompson@mec.cuny.edu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vstevens@mec.cuny.edu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ecastro@mec.cuny.edu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31439">
                <a:tc gridSpan="3">
                  <a:txBody>
                    <a:bodyPr/>
                    <a:lstStyle/>
                    <a:p>
                      <a:pPr algn="ctr" fontAlgn="ctr"/>
                      <a:r>
                        <a:rPr lang="en-US" sz="800" b="1" i="0" u="none" strike="noStrike" dirty="0">
                          <a:solidFill>
                            <a:schemeClr val="tx1"/>
                          </a:solidFill>
                          <a:effectLst/>
                          <a:latin typeface="Arial Narrow"/>
                        </a:rPr>
                        <a:t>New York City College of Technology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7699">
                <a:tc>
                  <a:txBody>
                    <a:bodyPr/>
                    <a:lstStyle/>
                    <a:p>
                      <a:pPr algn="ctr" fontAlgn="ctr"/>
                      <a:r>
                        <a:rPr lang="en-US" sz="800" b="0" i="0" u="none" strike="noStrike" dirty="0" smtClean="0">
                          <a:solidFill>
                            <a:srgbClr val="000000"/>
                          </a:solidFill>
                          <a:effectLst/>
                          <a:latin typeface="Arial Narrow"/>
                        </a:rPr>
                        <a:t>Patricia Cody, Esq.</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Lionel Presume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Marcela Armoza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22731">
                <a:tc>
                  <a:txBody>
                    <a:bodyPr/>
                    <a:lstStyle/>
                    <a:p>
                      <a:pPr algn="ctr" fontAlgn="ctr"/>
                      <a:r>
                        <a:rPr lang="en-US" sz="800" b="0" i="0" u="none" strike="noStrike" dirty="0">
                          <a:solidFill>
                            <a:srgbClr val="000000"/>
                          </a:solidFill>
                          <a:effectLst/>
                          <a:latin typeface="Arial Narrow"/>
                        </a:rPr>
                        <a:t>(718) 260-4985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260-5552 / (718) 260-5550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260-4999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28016">
                <a:tc>
                  <a:txBody>
                    <a:bodyPr/>
                    <a:lstStyle/>
                    <a:p>
                      <a:pPr algn="ctr" fontAlgn="b"/>
                      <a:r>
                        <a:rPr lang="en-US" sz="800" b="0" i="0" u="none" strike="noStrike" dirty="0" smtClean="0">
                          <a:solidFill>
                            <a:srgbClr val="000000"/>
                          </a:solidFill>
                          <a:effectLst/>
                          <a:latin typeface="Arial Narrow"/>
                        </a:rPr>
                        <a:t>pcody@citytech.cuny.edu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lpresume@citytech.cuny.edu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marmoza@citytech.cuny.edu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31439">
                <a:tc gridSpan="3">
                  <a:txBody>
                    <a:bodyPr/>
                    <a:lstStyle/>
                    <a:p>
                      <a:pPr algn="ctr" fontAlgn="ctr"/>
                      <a:r>
                        <a:rPr lang="en-US" sz="800" b="1" i="0" u="none" strike="noStrike" dirty="0">
                          <a:solidFill>
                            <a:schemeClr val="tx1"/>
                          </a:solidFill>
                          <a:effectLst/>
                          <a:latin typeface="Arial Narrow"/>
                        </a:rPr>
                        <a:t>Queensborough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7699">
                <a:tc>
                  <a:txBody>
                    <a:bodyPr/>
                    <a:lstStyle/>
                    <a:p>
                      <a:pPr algn="ctr" fontAlgn="ctr"/>
                      <a:r>
                        <a:rPr lang="en-US" sz="800" b="0" i="0" u="none" strike="noStrike" dirty="0" smtClean="0">
                          <a:solidFill>
                            <a:srgbClr val="000000"/>
                          </a:solidFill>
                          <a:effectLst/>
                          <a:latin typeface="Arial Narrow"/>
                        </a:rPr>
                        <a:t>Mary Jane Shaw</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Edward J. Locke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Michel</a:t>
                      </a:r>
                      <a:r>
                        <a:rPr lang="en-US" sz="800" b="0" i="0" u="none" strike="noStrike" baseline="0" dirty="0" smtClean="0">
                          <a:solidFill>
                            <a:srgbClr val="000000"/>
                          </a:solidFill>
                          <a:effectLst/>
                          <a:latin typeface="Arial Narrow"/>
                        </a:rPr>
                        <a:t> Hodge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281-5755</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631-6384 / (718) 631-6320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631-6351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37699">
                <a:tc>
                  <a:txBody>
                    <a:bodyPr/>
                    <a:lstStyle/>
                    <a:p>
                      <a:pPr algn="ctr" fontAlgn="b"/>
                      <a:r>
                        <a:rPr lang="en-US" sz="800" b="0" i="0" u="none" strike="noStrike" dirty="0" smtClean="0">
                          <a:solidFill>
                            <a:srgbClr val="000000"/>
                          </a:solidFill>
                          <a:effectLst/>
                          <a:latin typeface="Arial Narrow"/>
                        </a:rPr>
                        <a:t>mshaw@qcc.cuny.edu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elocke@qcc.cuny.edu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mhodge@qcc.cuny.edu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31439">
                <a:tc gridSpan="3">
                  <a:txBody>
                    <a:bodyPr/>
                    <a:lstStyle/>
                    <a:p>
                      <a:pPr algn="ctr" fontAlgn="ctr"/>
                      <a:r>
                        <a:rPr lang="en-US" sz="800" b="1" i="0" u="none" strike="noStrike" dirty="0">
                          <a:solidFill>
                            <a:schemeClr val="tx1"/>
                          </a:solidFill>
                          <a:effectLst/>
                          <a:latin typeface="Arial Narrow"/>
                        </a:rPr>
                        <a:t>Queens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75730">
                <a:tc>
                  <a:txBody>
                    <a:bodyPr/>
                    <a:lstStyle/>
                    <a:p>
                      <a:pPr algn="ctr" fontAlgn="ctr"/>
                      <a:r>
                        <a:rPr lang="en-US" sz="800" b="0" i="0" u="none" strike="noStrike" dirty="0">
                          <a:solidFill>
                            <a:srgbClr val="000000"/>
                          </a:solidFill>
                          <a:effectLst/>
                          <a:latin typeface="Arial Narrow"/>
                        </a:rPr>
                        <a:t>Cynthia </a:t>
                      </a:r>
                      <a:r>
                        <a:rPr lang="en-US" sz="800" b="0" i="0" u="none" strike="noStrike" dirty="0" smtClean="0">
                          <a:solidFill>
                            <a:srgbClr val="000000"/>
                          </a:solidFill>
                          <a:effectLst/>
                          <a:latin typeface="Arial Narrow"/>
                        </a:rPr>
                        <a:t>Rountree</a:t>
                      </a:r>
                      <a:r>
                        <a:rPr lang="en-US" sz="800" b="0" i="0" u="none" strike="noStrike" dirty="0">
                          <a:solidFill>
                            <a:srgbClr val="000000"/>
                          </a:solidFill>
                          <a:effectLst/>
                          <a:latin typeface="Arial Narrow"/>
                        </a:rPr>
                        <a:t>,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Pedro J. Pineiro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Adam Rockman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997-5888</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997-4446 / (718) 997-5912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997-5500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37699">
                <a:tc>
                  <a:txBody>
                    <a:bodyPr/>
                    <a:lstStyle/>
                    <a:p>
                      <a:pPr algn="ctr" fontAlgn="b"/>
                      <a:r>
                        <a:rPr lang="en-US" sz="800" b="0" i="0" u="none" strike="noStrike" dirty="0">
                          <a:solidFill>
                            <a:srgbClr val="000000"/>
                          </a:solidFill>
                          <a:effectLst/>
                          <a:latin typeface="Arial Narrow"/>
                        </a:rPr>
                        <a:t>cynthia.rountree@qc.cuny.edu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pedro.pineiro@qc.cuny.edu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Adam.Rockman@qc.cuny.edu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31439">
                <a:tc gridSpan="3">
                  <a:txBody>
                    <a:bodyPr/>
                    <a:lstStyle/>
                    <a:p>
                      <a:pPr algn="ctr" fontAlgn="ctr"/>
                      <a:r>
                        <a:rPr lang="en-US" sz="800" b="1" i="0" u="none" strike="noStrike" dirty="0">
                          <a:solidFill>
                            <a:schemeClr val="tx1"/>
                          </a:solidFill>
                          <a:effectLst/>
                          <a:latin typeface="Arial Narrow"/>
                        </a:rPr>
                        <a:t>York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7699">
                <a:tc>
                  <a:txBody>
                    <a:bodyPr/>
                    <a:lstStyle/>
                    <a:p>
                      <a:pPr algn="ctr" fontAlgn="ctr"/>
                      <a:r>
                        <a:rPr lang="en-US" sz="800" b="0" i="0" u="none" strike="noStrike" dirty="0" smtClean="0">
                          <a:solidFill>
                            <a:srgbClr val="000000"/>
                          </a:solidFill>
                          <a:effectLst/>
                          <a:latin typeface="Arial Narrow"/>
                        </a:rPr>
                        <a:t>Alicia </a:t>
                      </a:r>
                      <a:r>
                        <a:rPr lang="en-US" sz="800" b="0" i="0" u="none" strike="noStrike" dirty="0" err="1" smtClean="0">
                          <a:solidFill>
                            <a:srgbClr val="000000"/>
                          </a:solidFill>
                          <a:effectLst/>
                          <a:latin typeface="Arial Narrow"/>
                        </a:rPr>
                        <a:t>Franqui</a:t>
                      </a:r>
                      <a:r>
                        <a:rPr lang="en-US" sz="800" b="0" i="0" u="none" strike="noStrike" dirty="0" smtClean="0">
                          <a:solidFill>
                            <a:srgbClr val="000000"/>
                          </a:solidFill>
                          <a:effectLst/>
                          <a:latin typeface="Arial Narrow"/>
                        </a:rPr>
                        <a:t> </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Rufus</a:t>
                      </a:r>
                      <a:r>
                        <a:rPr lang="en-US" sz="800" b="0" i="0" u="none" strike="noStrike" baseline="0" dirty="0" smtClean="0">
                          <a:solidFill>
                            <a:srgbClr val="000000"/>
                          </a:solidFill>
                          <a:effectLst/>
                          <a:latin typeface="Arial Narrow"/>
                        </a:rPr>
                        <a:t> Massiah</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Vincent</a:t>
                      </a:r>
                      <a:r>
                        <a:rPr lang="en-US" sz="800" b="0" i="0" u="none" strike="noStrike" baseline="0" dirty="0" smtClean="0">
                          <a:solidFill>
                            <a:srgbClr val="000000"/>
                          </a:solidFill>
                          <a:effectLst/>
                          <a:latin typeface="Arial Narrow"/>
                        </a:rPr>
                        <a:t> Banrey</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37699">
                <a:tc>
                  <a:txBody>
                    <a:bodyPr/>
                    <a:lstStyle/>
                    <a:p>
                      <a:pPr algn="ctr" fontAlgn="ctr"/>
                      <a:r>
                        <a:rPr lang="en-US" sz="800" b="0" i="0" u="none" strike="noStrike" dirty="0" smtClean="0">
                          <a:solidFill>
                            <a:srgbClr val="000000"/>
                          </a:solidFill>
                          <a:effectLst/>
                          <a:latin typeface="Arial Narrow"/>
                        </a:rPr>
                        <a:t>(718) 262-2137</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(718</a:t>
                      </a:r>
                      <a:r>
                        <a:rPr lang="en-US" sz="800" b="0" i="0" u="none" strike="noStrike" dirty="0">
                          <a:solidFill>
                            <a:srgbClr val="000000"/>
                          </a:solidFill>
                          <a:effectLst/>
                          <a:latin typeface="Arial Narrow"/>
                        </a:rPr>
                        <a:t>) 262-2222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262-2981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28016">
                <a:tc>
                  <a:txBody>
                    <a:bodyPr/>
                    <a:lstStyle/>
                    <a:p>
                      <a:pPr algn="ctr" fontAlgn="b"/>
                      <a:r>
                        <a:rPr lang="en-US" sz="800" b="0" i="0" u="none" strike="noStrike" dirty="0" smtClean="0">
                          <a:solidFill>
                            <a:srgbClr val="000000"/>
                          </a:solidFill>
                          <a:effectLst/>
                          <a:latin typeface="Arial Narrow"/>
                        </a:rPr>
                        <a:t>afranqui@york.cuny.edu </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rmassiah@cuny.edu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vbanrey@york.cuny.edu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AutoShape 6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26"/>
          </p:cNvPr>
          <p:cNvSpPr>
            <a:spLocks noChangeAspect="1" noChangeArrowheads="1"/>
          </p:cNvSpPr>
          <p:nvPr/>
        </p:nvSpPr>
        <p:spPr bwMode="auto">
          <a:xfrm>
            <a:off x="2684860"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5" name="AutoShape 6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69"/>
          </p:cNvPr>
          <p:cNvSpPr>
            <a:spLocks noChangeAspect="1" noChangeArrowheads="1"/>
          </p:cNvSpPr>
          <p:nvPr/>
        </p:nvSpPr>
        <p:spPr bwMode="auto">
          <a:xfrm>
            <a:off x="4342210"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6" name="AutoShape 6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4800"/>
          </p:cNvPr>
          <p:cNvSpPr>
            <a:spLocks noChangeAspect="1" noChangeArrowheads="1"/>
          </p:cNvSpPr>
          <p:nvPr/>
        </p:nvSpPr>
        <p:spPr bwMode="auto">
          <a:xfrm>
            <a:off x="4342210"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7" name="AutoShape 6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563"/>
          </p:cNvPr>
          <p:cNvSpPr>
            <a:spLocks noChangeAspect="1" noChangeArrowheads="1"/>
          </p:cNvSpPr>
          <p:nvPr/>
        </p:nvSpPr>
        <p:spPr bwMode="auto">
          <a:xfrm>
            <a:off x="5928122"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8" name="AutoShape 6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088"/>
          </p:cNvPr>
          <p:cNvSpPr>
            <a:spLocks noChangeAspect="1" noChangeArrowheads="1"/>
          </p:cNvSpPr>
          <p:nvPr/>
        </p:nvSpPr>
        <p:spPr bwMode="auto">
          <a:xfrm>
            <a:off x="2684860"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9" name="AutoShape 7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559"/>
          </p:cNvPr>
          <p:cNvSpPr>
            <a:spLocks noChangeAspect="1" noChangeArrowheads="1"/>
          </p:cNvSpPr>
          <p:nvPr/>
        </p:nvSpPr>
        <p:spPr bwMode="auto">
          <a:xfrm>
            <a:off x="4342210"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0" name="AutoShape 7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558"/>
          </p:cNvPr>
          <p:cNvSpPr>
            <a:spLocks noChangeAspect="1" noChangeArrowheads="1"/>
          </p:cNvSpPr>
          <p:nvPr/>
        </p:nvSpPr>
        <p:spPr bwMode="auto">
          <a:xfrm>
            <a:off x="4342210"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1" name="AutoShape 7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180"/>
          </p:cNvPr>
          <p:cNvSpPr>
            <a:spLocks noChangeAspect="1" noChangeArrowheads="1"/>
          </p:cNvSpPr>
          <p:nvPr/>
        </p:nvSpPr>
        <p:spPr bwMode="auto">
          <a:xfrm>
            <a:off x="5928122"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2" name="AutoShape 7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111"/>
          </p:cNvPr>
          <p:cNvSpPr>
            <a:spLocks noChangeAspect="1" noChangeArrowheads="1"/>
          </p:cNvSpPr>
          <p:nvPr/>
        </p:nvSpPr>
        <p:spPr bwMode="auto">
          <a:xfrm>
            <a:off x="2684860"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3" name="AutoShape 7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594"/>
          </p:cNvPr>
          <p:cNvSpPr>
            <a:spLocks noChangeAspect="1" noChangeArrowheads="1"/>
          </p:cNvSpPr>
          <p:nvPr/>
        </p:nvSpPr>
        <p:spPr bwMode="auto">
          <a:xfrm>
            <a:off x="4342210"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4" name="AutoShape 7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228"/>
          </p:cNvPr>
          <p:cNvSpPr>
            <a:spLocks noChangeAspect="1" noChangeArrowheads="1"/>
          </p:cNvSpPr>
          <p:nvPr/>
        </p:nvSpPr>
        <p:spPr bwMode="auto">
          <a:xfrm>
            <a:off x="4342210"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5" name="AutoShape 7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241"/>
          </p:cNvPr>
          <p:cNvSpPr>
            <a:spLocks noChangeAspect="1" noChangeArrowheads="1"/>
          </p:cNvSpPr>
          <p:nvPr/>
        </p:nvSpPr>
        <p:spPr bwMode="auto">
          <a:xfrm>
            <a:off x="5928122"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6" name="AutoShape 7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29-2900"/>
          </p:cNvPr>
          <p:cNvSpPr>
            <a:spLocks noChangeAspect="1" noChangeArrowheads="1"/>
          </p:cNvSpPr>
          <p:nvPr/>
        </p:nvSpPr>
        <p:spPr bwMode="auto">
          <a:xfrm>
            <a:off x="5928122" y="151518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7" name="AutoShape 7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936"/>
          </p:cNvPr>
          <p:cNvSpPr>
            <a:spLocks noChangeAspect="1" noChangeArrowheads="1"/>
          </p:cNvSpPr>
          <p:nvPr/>
        </p:nvSpPr>
        <p:spPr bwMode="auto">
          <a:xfrm>
            <a:off x="2684860" y="15773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8" name="AutoShape 7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002"/>
          </p:cNvPr>
          <p:cNvSpPr>
            <a:spLocks noChangeAspect="1" noChangeArrowheads="1"/>
          </p:cNvSpPr>
          <p:nvPr/>
        </p:nvSpPr>
        <p:spPr bwMode="auto">
          <a:xfrm>
            <a:off x="4342210" y="15773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9" name="AutoShape 8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046"/>
          </p:cNvPr>
          <p:cNvSpPr>
            <a:spLocks noChangeAspect="1" noChangeArrowheads="1"/>
          </p:cNvSpPr>
          <p:nvPr/>
        </p:nvSpPr>
        <p:spPr bwMode="auto">
          <a:xfrm>
            <a:off x="5928122" y="15773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0" name="AutoShape 8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4985"/>
          </p:cNvPr>
          <p:cNvSpPr>
            <a:spLocks noChangeAspect="1" noChangeArrowheads="1"/>
          </p:cNvSpPr>
          <p:nvPr/>
        </p:nvSpPr>
        <p:spPr bwMode="auto">
          <a:xfrm>
            <a:off x="2684860"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1" name="AutoShape 8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5552"/>
          </p:cNvPr>
          <p:cNvSpPr>
            <a:spLocks noChangeAspect="1" noChangeArrowheads="1"/>
          </p:cNvSpPr>
          <p:nvPr/>
        </p:nvSpPr>
        <p:spPr bwMode="auto">
          <a:xfrm>
            <a:off x="4342210"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2" name="AutoShape 8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5550"/>
          </p:cNvPr>
          <p:cNvSpPr>
            <a:spLocks noChangeAspect="1" noChangeArrowheads="1"/>
          </p:cNvSpPr>
          <p:nvPr/>
        </p:nvSpPr>
        <p:spPr bwMode="auto">
          <a:xfrm>
            <a:off x="4342210"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3" name="AutoShape 8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4999"/>
          </p:cNvPr>
          <p:cNvSpPr>
            <a:spLocks noChangeAspect="1" noChangeArrowheads="1"/>
          </p:cNvSpPr>
          <p:nvPr/>
        </p:nvSpPr>
        <p:spPr bwMode="auto">
          <a:xfrm>
            <a:off x="5928122"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4" name="AutoShape 8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91"/>
          </p:cNvPr>
          <p:cNvSpPr>
            <a:spLocks noChangeAspect="1" noChangeArrowheads="1"/>
          </p:cNvSpPr>
          <p:nvPr/>
        </p:nvSpPr>
        <p:spPr bwMode="auto">
          <a:xfrm>
            <a:off x="2684860"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5" name="AutoShape 8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84"/>
          </p:cNvPr>
          <p:cNvSpPr>
            <a:spLocks noChangeAspect="1" noChangeArrowheads="1"/>
          </p:cNvSpPr>
          <p:nvPr/>
        </p:nvSpPr>
        <p:spPr bwMode="auto">
          <a:xfrm>
            <a:off x="4342210"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6" name="AutoShape 8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20"/>
          </p:cNvPr>
          <p:cNvSpPr>
            <a:spLocks noChangeAspect="1" noChangeArrowheads="1"/>
          </p:cNvSpPr>
          <p:nvPr/>
        </p:nvSpPr>
        <p:spPr bwMode="auto">
          <a:xfrm>
            <a:off x="4342210"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7" name="AutoShape 8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51"/>
          </p:cNvPr>
          <p:cNvSpPr>
            <a:spLocks noChangeAspect="1" noChangeArrowheads="1"/>
          </p:cNvSpPr>
          <p:nvPr/>
        </p:nvSpPr>
        <p:spPr bwMode="auto">
          <a:xfrm>
            <a:off x="5928122"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8" name="AutoShape 8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536"/>
          </p:cNvPr>
          <p:cNvSpPr>
            <a:spLocks noChangeAspect="1" noChangeArrowheads="1"/>
          </p:cNvSpPr>
          <p:nvPr/>
        </p:nvSpPr>
        <p:spPr bwMode="auto">
          <a:xfrm>
            <a:off x="2684860"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9" name="AutoShape 9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4446"/>
          </p:cNvPr>
          <p:cNvSpPr>
            <a:spLocks noChangeAspect="1" noChangeArrowheads="1"/>
          </p:cNvSpPr>
          <p:nvPr/>
        </p:nvSpPr>
        <p:spPr bwMode="auto">
          <a:xfrm>
            <a:off x="4342210"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0" name="AutoShape 9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912"/>
          </p:cNvPr>
          <p:cNvSpPr>
            <a:spLocks noChangeAspect="1" noChangeArrowheads="1"/>
          </p:cNvSpPr>
          <p:nvPr/>
        </p:nvSpPr>
        <p:spPr bwMode="auto">
          <a:xfrm>
            <a:off x="4342210"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1" name="AutoShape 9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500"/>
          </p:cNvPr>
          <p:cNvSpPr>
            <a:spLocks noChangeAspect="1" noChangeArrowheads="1"/>
          </p:cNvSpPr>
          <p:nvPr/>
        </p:nvSpPr>
        <p:spPr bwMode="auto">
          <a:xfrm>
            <a:off x="5928122"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2" name="AutoShape 9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5115"/>
          </p:cNvPr>
          <p:cNvSpPr>
            <a:spLocks noChangeAspect="1" noChangeArrowheads="1"/>
          </p:cNvSpPr>
          <p:nvPr/>
        </p:nvSpPr>
        <p:spPr bwMode="auto">
          <a:xfrm>
            <a:off x="2684860"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3" name="AutoShape 9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228"/>
          </p:cNvPr>
          <p:cNvSpPr>
            <a:spLocks noChangeAspect="1" noChangeArrowheads="1"/>
          </p:cNvSpPr>
          <p:nvPr/>
        </p:nvSpPr>
        <p:spPr bwMode="auto">
          <a:xfrm>
            <a:off x="4342210"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4" name="AutoShape 9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222"/>
          </p:cNvPr>
          <p:cNvSpPr>
            <a:spLocks noChangeAspect="1" noChangeArrowheads="1"/>
          </p:cNvSpPr>
          <p:nvPr/>
        </p:nvSpPr>
        <p:spPr bwMode="auto">
          <a:xfrm>
            <a:off x="4342210"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5" name="AutoShape 9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981"/>
          </p:cNvPr>
          <p:cNvSpPr>
            <a:spLocks noChangeAspect="1" noChangeArrowheads="1"/>
          </p:cNvSpPr>
          <p:nvPr/>
        </p:nvSpPr>
        <p:spPr bwMode="auto">
          <a:xfrm>
            <a:off x="5928122"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7" name="TextBox 36"/>
          <p:cNvSpPr txBox="1"/>
          <p:nvPr/>
        </p:nvSpPr>
        <p:spPr>
          <a:xfrm flipH="1">
            <a:off x="7936227" y="2737967"/>
            <a:ext cx="64773" cy="300082"/>
          </a:xfrm>
          <a:prstGeom prst="rect">
            <a:avLst/>
          </a:prstGeom>
          <a:solidFill>
            <a:schemeClr val="bg1"/>
          </a:solidFill>
        </p:spPr>
        <p:txBody>
          <a:bodyPr wrap="square" rtlCol="0">
            <a:spAutoFit/>
          </a:bodyPr>
          <a:lstStyle/>
          <a:p>
            <a:endParaRPr lang="en-US" sz="1350" dirty="0"/>
          </a:p>
        </p:txBody>
      </p:sp>
      <p:graphicFrame>
        <p:nvGraphicFramePr>
          <p:cNvPr id="38" name="Table 37"/>
          <p:cNvGraphicFramePr>
            <a:graphicFrameLocks noGrp="1"/>
          </p:cNvGraphicFramePr>
          <p:nvPr>
            <p:extLst/>
          </p:nvPr>
        </p:nvGraphicFramePr>
        <p:xfrm>
          <a:off x="1222900" y="1248998"/>
          <a:ext cx="6362366" cy="128016"/>
        </p:xfrm>
        <a:graphic>
          <a:graphicData uri="http://schemas.openxmlformats.org/drawingml/2006/table">
            <a:tbl>
              <a:tblPr/>
              <a:tblGrid>
                <a:gridCol w="2059820"/>
                <a:gridCol w="2024015"/>
                <a:gridCol w="2278532"/>
              </a:tblGrid>
              <a:tr h="128016">
                <a:tc>
                  <a:txBody>
                    <a:bodyPr/>
                    <a:lstStyle/>
                    <a:p>
                      <a:pPr algn="l" fontAlgn="ctr"/>
                      <a:r>
                        <a:rPr lang="en-US" sz="800" b="1" i="0" u="none" strike="noStrike" baseline="0" dirty="0" smtClean="0">
                          <a:solidFill>
                            <a:schemeClr val="tx1"/>
                          </a:solidFill>
                          <a:effectLst/>
                          <a:latin typeface="Arial Narrow"/>
                        </a:rPr>
                        <a:t>                              </a:t>
                      </a:r>
                      <a:r>
                        <a:rPr lang="en-US" sz="800" b="1" i="0" u="none" strike="noStrike" dirty="0" smtClean="0">
                          <a:solidFill>
                            <a:srgbClr val="FF0000"/>
                          </a:solidFill>
                          <a:effectLst/>
                          <a:latin typeface="Arial Narrow"/>
                        </a:rPr>
                        <a:t>Title </a:t>
                      </a:r>
                      <a:r>
                        <a:rPr lang="en-US" sz="800" b="1" i="0" u="none" strike="noStrike" dirty="0">
                          <a:solidFill>
                            <a:srgbClr val="FF0000"/>
                          </a:solidFill>
                          <a:effectLst/>
                          <a:latin typeface="Arial Narrow"/>
                        </a:rPr>
                        <a:t>IX </a:t>
                      </a:r>
                      <a:r>
                        <a:rPr lang="en-US" sz="800" b="1" i="0" u="none" strike="noStrike" dirty="0" smtClean="0">
                          <a:solidFill>
                            <a:srgbClr val="FF0000"/>
                          </a:solidFill>
                          <a:effectLst/>
                          <a:latin typeface="Arial Narrow"/>
                        </a:rPr>
                        <a:t>Coordinators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rgbClr val="FF0000"/>
                          </a:solidFill>
                          <a:effectLst/>
                          <a:latin typeface="Arial Narrow"/>
                        </a:rPr>
                        <a:t>                                  Public Safety </a:t>
                      </a:r>
                      <a:r>
                        <a:rPr lang="en-US" sz="800" b="1" i="0" u="none" strike="noStrike" dirty="0">
                          <a:solidFill>
                            <a:srgbClr val="FF0000"/>
                          </a:solidFill>
                          <a:effectLst/>
                          <a:latin typeface="Arial Narrow"/>
                        </a:rPr>
                        <a:t>Directors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chemeClr val="tx1"/>
                          </a:solidFill>
                          <a:effectLst/>
                          <a:latin typeface="Arial Narrow"/>
                        </a:rPr>
                        <a:t>                            </a:t>
                      </a:r>
                      <a:r>
                        <a:rPr lang="en-US" sz="800" b="1" i="0" u="none" strike="noStrike" dirty="0" smtClean="0">
                          <a:solidFill>
                            <a:srgbClr val="FF0000"/>
                          </a:solidFill>
                          <a:effectLst/>
                          <a:latin typeface="Arial Narrow"/>
                        </a:rPr>
                        <a:t>Chief </a:t>
                      </a:r>
                      <a:r>
                        <a:rPr lang="en-US" sz="800" b="1" i="0" u="none" strike="noStrike" dirty="0">
                          <a:solidFill>
                            <a:srgbClr val="FF0000"/>
                          </a:solidFill>
                          <a:effectLst/>
                          <a:latin typeface="Arial Narrow"/>
                        </a:rPr>
                        <a:t>Student Affairs Officers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48" name="Picture 47" descr="The City University of New York Logo"/>
          <p:cNvPicPr/>
          <p:nvPr/>
        </p:nvPicPr>
        <p:blipFill>
          <a:blip r:embed="rId2">
            <a:extLst>
              <a:ext uri="{28A0092B-C50C-407E-A947-70E740481C1C}">
                <a14:useLocalDpi xmlns:a14="http://schemas.microsoft.com/office/drawing/2010/main" val="0"/>
              </a:ext>
            </a:extLst>
          </a:blip>
          <a:srcRect/>
          <a:stretch>
            <a:fillRect/>
          </a:stretch>
        </p:blipFill>
        <p:spPr bwMode="auto">
          <a:xfrm>
            <a:off x="7240282" y="955223"/>
            <a:ext cx="695945" cy="633932"/>
          </a:xfrm>
          <a:prstGeom prst="rect">
            <a:avLst/>
          </a:prstGeom>
          <a:noFill/>
          <a:ln>
            <a:noFill/>
          </a:ln>
        </p:spPr>
      </p:pic>
    </p:spTree>
    <p:extLst>
      <p:ext uri="{BB962C8B-B14F-4D97-AF65-F5344CB8AC3E}">
        <p14:creationId xmlns:p14="http://schemas.microsoft.com/office/powerpoint/2010/main" val="264497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143000" y="975587"/>
            <a:ext cx="6172200" cy="341362"/>
          </a:xfrm>
          <a:solidFill>
            <a:schemeClr val="bg1"/>
          </a:solidFill>
          <a:ln>
            <a:noFill/>
          </a:ln>
        </p:spPr>
        <p:txBody>
          <a:bodyPr anchor="ctr"/>
          <a:lstStyle/>
          <a:p>
            <a:pPr algn="ctr"/>
            <a:r>
              <a:rPr lang="en-US" sz="1350" b="1" dirty="0">
                <a:solidFill>
                  <a:srgbClr val="FF0000"/>
                </a:solidFill>
                <a:latin typeface="Arial Narrow" pitchFamily="34" charset="0"/>
              </a:rPr>
              <a:t>        </a:t>
            </a:r>
            <a:r>
              <a:rPr lang="en-US" sz="1350" b="1" dirty="0">
                <a:solidFill>
                  <a:srgbClr val="660033"/>
                </a:solidFill>
                <a:latin typeface="Arial Narrow" pitchFamily="34" charset="0"/>
              </a:rPr>
              <a:t>Title IX Coordinators, Public Safety Directors, Chief Student Affairs Officers (cont.)</a:t>
            </a:r>
          </a:p>
        </p:txBody>
      </p:sp>
      <p:graphicFrame>
        <p:nvGraphicFramePr>
          <p:cNvPr id="3" name="Table 2"/>
          <p:cNvGraphicFramePr>
            <a:graphicFrameLocks noGrp="1"/>
          </p:cNvGraphicFramePr>
          <p:nvPr>
            <p:extLst/>
          </p:nvPr>
        </p:nvGraphicFramePr>
        <p:xfrm>
          <a:off x="1240972" y="1658311"/>
          <a:ext cx="6656294" cy="4225508"/>
        </p:xfrm>
        <a:graphic>
          <a:graphicData uri="http://schemas.openxmlformats.org/drawingml/2006/table">
            <a:tbl>
              <a:tblPr/>
              <a:tblGrid>
                <a:gridCol w="2189405"/>
                <a:gridCol w="2101325"/>
                <a:gridCol w="2365564"/>
              </a:tblGrid>
              <a:tr h="164465">
                <a:tc gridSpan="3">
                  <a:txBody>
                    <a:bodyPr/>
                    <a:lstStyle/>
                    <a:p>
                      <a:pPr algn="ctr" fontAlgn="b"/>
                      <a:r>
                        <a:rPr lang="en-US" sz="800" b="1" i="0" u="none" strike="noStrike" dirty="0" smtClean="0">
                          <a:solidFill>
                            <a:schemeClr val="tx1"/>
                          </a:solidFill>
                          <a:effectLst/>
                          <a:latin typeface="Arial Narrow"/>
                        </a:rPr>
                        <a:t>School </a:t>
                      </a:r>
                      <a:r>
                        <a:rPr lang="en-US" sz="800" b="1" i="0" u="none" strike="noStrike" dirty="0">
                          <a:solidFill>
                            <a:schemeClr val="tx1"/>
                          </a:solidFill>
                          <a:effectLst/>
                          <a:latin typeface="Arial Narrow"/>
                        </a:rPr>
                        <a:t>of Professional Studies</a:t>
                      </a:r>
                      <a:endParaRPr lang="en-US" sz="800" b="0" i="0" u="none" strike="noStrike" dirty="0">
                        <a:solidFill>
                          <a:schemeClr val="tx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smtClean="0">
                          <a:solidFill>
                            <a:srgbClr val="000000"/>
                          </a:solidFill>
                          <a:effectLst/>
                          <a:latin typeface="Arial Narrow"/>
                        </a:rPr>
                        <a:t>Christopher</a:t>
                      </a:r>
                      <a:r>
                        <a:rPr lang="en-US" sz="800" b="0" i="0" u="none" strike="noStrike" baseline="0" dirty="0" smtClean="0">
                          <a:solidFill>
                            <a:srgbClr val="000000"/>
                          </a:solidFill>
                          <a:effectLst/>
                          <a:latin typeface="Arial Narrow"/>
                        </a:rPr>
                        <a:t> Leydon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John Flaherty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Zeita-Marion Lobley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ctr"/>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664-8616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817-7761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344-7248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b"/>
                      <a:r>
                        <a:rPr lang="en-US" sz="800" b="0" i="0" u="none" strike="noStrike" dirty="0" smtClean="0">
                          <a:solidFill>
                            <a:srgbClr val="000000"/>
                          </a:solidFill>
                          <a:effectLst/>
                          <a:latin typeface="Arial Narrow"/>
                        </a:rPr>
                        <a:t>christopher.leydon@cuny.edu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jflaherty@gc.cuny.edu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z.lobley@mail.cuny.edu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4502">
                <a:tc gridSpan="3">
                  <a:txBody>
                    <a:bodyPr/>
                    <a:lstStyle/>
                    <a:p>
                      <a:pPr algn="ctr" fontAlgn="ctr"/>
                      <a:r>
                        <a:rPr lang="en-US" sz="800" b="1" i="0" u="none" strike="noStrike" dirty="0">
                          <a:solidFill>
                            <a:schemeClr val="tx1"/>
                          </a:solidFill>
                          <a:effectLst/>
                          <a:latin typeface="Arial Narrow"/>
                        </a:rPr>
                        <a:t>School of Public Health</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a:solidFill>
                            <a:srgbClr val="000000"/>
                          </a:solidFill>
                          <a:effectLst/>
                          <a:latin typeface="Arial Narrow"/>
                        </a:rPr>
                        <a:t>Edith Rivera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Louis J. Mader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dirty="0" smtClean="0">
                          <a:solidFill>
                            <a:srgbClr val="000000"/>
                          </a:solidFill>
                          <a:effectLst/>
                          <a:latin typeface="Arial Narrow"/>
                        </a:rPr>
                        <a:t>Ashish Joshi</a:t>
                      </a:r>
                      <a:r>
                        <a:rPr lang="en-US" sz="80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ctr"/>
                      <a:r>
                        <a:rPr lang="en-US" sz="800" b="0" i="0" u="none" strike="noStrike" dirty="0">
                          <a:solidFill>
                            <a:srgbClr val="000000"/>
                          </a:solidFill>
                          <a:effectLst/>
                          <a:latin typeface="Arial Narrow"/>
                        </a:rPr>
                        <a:t>(212) 817-7410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772-4447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(646) 664-8359</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b"/>
                      <a:r>
                        <a:rPr lang="en-US" sz="800" b="0" i="0" u="none" strike="noStrike" dirty="0">
                          <a:solidFill>
                            <a:srgbClr val="000000"/>
                          </a:solidFill>
                          <a:effectLst/>
                          <a:latin typeface="Arial Narrow"/>
                        </a:rPr>
                        <a:t>erivera@gc.cuny.edu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louis.mader@hunter.cuny.edu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ashish.joshi@sph.cuny.edu</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124">
                <a:tc gridSpan="3">
                  <a:txBody>
                    <a:bodyPr/>
                    <a:lstStyle/>
                    <a:p>
                      <a:pPr algn="ctr" fontAlgn="ctr"/>
                      <a:r>
                        <a:rPr lang="en-US" sz="800" b="1" i="0" u="none" strike="noStrike" dirty="0">
                          <a:solidFill>
                            <a:schemeClr val="tx1"/>
                          </a:solidFill>
                          <a:effectLst/>
                          <a:latin typeface="Arial Narrow"/>
                        </a:rPr>
                        <a:t>Guttman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a:solidFill>
                            <a:srgbClr val="000000"/>
                          </a:solidFill>
                          <a:effectLst/>
                          <a:latin typeface="Arial Narrow"/>
                        </a:rPr>
                        <a:t>Linda Merians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Anastasia Koutsidis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Charles</a:t>
                      </a:r>
                      <a:r>
                        <a:rPr lang="en-US" sz="800" b="0" i="0" u="none" strike="noStrike" baseline="0" dirty="0" smtClean="0">
                          <a:solidFill>
                            <a:srgbClr val="000000"/>
                          </a:solidFill>
                          <a:effectLst/>
                          <a:latin typeface="Arial Narrow"/>
                        </a:rPr>
                        <a:t> Pryor</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ctr"/>
                      <a:r>
                        <a:rPr lang="en-US" sz="800" b="0" i="0" u="none" strike="noStrike" dirty="0">
                          <a:solidFill>
                            <a:srgbClr val="000000"/>
                          </a:solidFill>
                          <a:effectLst/>
                          <a:latin typeface="Arial Narrow"/>
                        </a:rPr>
                        <a:t>(646) 313-2023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313-8001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smtClean="0">
                          <a:solidFill>
                            <a:srgbClr val="000000"/>
                          </a:solidFill>
                          <a:effectLst/>
                          <a:latin typeface="Arial Narrow"/>
                        </a:rPr>
                        <a:t>(646) 313-8818</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b"/>
                      <a:r>
                        <a:rPr lang="en-US" sz="800" b="0" i="0" u="none" strike="noStrike" dirty="0">
                          <a:solidFill>
                            <a:srgbClr val="000000"/>
                          </a:solidFill>
                          <a:effectLst/>
                          <a:latin typeface="Arial Narrow"/>
                        </a:rPr>
                        <a:t>linda.merians@guttman.cuny.edu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anastasia.koutsidis@mail.cuny.edu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Charles.pryor@guttman.cuny.edu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094">
                <a:tc gridSpan="3">
                  <a:txBody>
                    <a:bodyPr/>
                    <a:lstStyle/>
                    <a:p>
                      <a:pPr algn="ctr" fontAlgn="ctr"/>
                      <a:r>
                        <a:rPr lang="en-US" sz="800" b="1" i="0" u="none" strike="noStrike" dirty="0">
                          <a:solidFill>
                            <a:schemeClr val="tx1"/>
                          </a:solidFill>
                          <a:effectLst/>
                          <a:latin typeface="Arial Narrow"/>
                        </a:rPr>
                        <a:t>Hostos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smtClean="0">
                          <a:solidFill>
                            <a:srgbClr val="000000"/>
                          </a:solidFill>
                          <a:effectLst/>
                          <a:latin typeface="Arial Narrow"/>
                        </a:rPr>
                        <a:t>Michelle Dickinson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Chief Arnaldo Bernabe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Nathaniel Cruz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b"/>
                      <a:r>
                        <a:rPr lang="en-US" sz="800" b="0" i="0" u="none" strike="noStrike" dirty="0">
                          <a:solidFill>
                            <a:srgbClr val="000000"/>
                          </a:solidFill>
                          <a:effectLst/>
                          <a:latin typeface="Arial Narrow"/>
                        </a:rPr>
                        <a:t>(718) 518-4284</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(718) 518-6888</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(718) 518-4264</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ctr"/>
                      <a:r>
                        <a:rPr lang="en-US" sz="800" b="0" i="0" u="none" strike="noStrike" dirty="0" smtClean="0">
                          <a:solidFill>
                            <a:srgbClr val="000000"/>
                          </a:solidFill>
                          <a:effectLst/>
                          <a:latin typeface="Arial Narrow"/>
                        </a:rPr>
                        <a:t>mdickinson@hostos.cuny.edu</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abernabe@hostos.cuny.edu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ncruz@hostos.cuny.edu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094">
                <a:tc gridSpan="3">
                  <a:txBody>
                    <a:bodyPr/>
                    <a:lstStyle/>
                    <a:p>
                      <a:pPr algn="ctr" fontAlgn="ctr"/>
                      <a:r>
                        <a:rPr lang="en-US" sz="800" b="1" i="0" u="none" strike="noStrike" dirty="0">
                          <a:solidFill>
                            <a:schemeClr val="tx1"/>
                          </a:solidFill>
                          <a:effectLst/>
                          <a:latin typeface="Arial Narrow"/>
                        </a:rPr>
                        <a:t>Hunter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a:solidFill>
                            <a:srgbClr val="000000"/>
                          </a:solidFill>
                          <a:effectLst/>
                          <a:latin typeface="Arial Narrow"/>
                        </a:rPr>
                        <a:t>John Rose,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Louis J. Mader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Eija Ayravainen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ctr"/>
                      <a:r>
                        <a:rPr lang="en-US" sz="800" b="0" i="0" u="none" strike="noStrike" dirty="0">
                          <a:solidFill>
                            <a:srgbClr val="000000"/>
                          </a:solidFill>
                          <a:effectLst/>
                          <a:latin typeface="Arial Narrow"/>
                        </a:rPr>
                        <a:t>(212) 650-3262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(212) 772-4521 / (212) 772-4447</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772-4878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b"/>
                      <a:r>
                        <a:rPr lang="en-US" sz="800" b="0" i="0" u="none" strike="noStrike" dirty="0">
                          <a:solidFill>
                            <a:srgbClr val="000000"/>
                          </a:solidFill>
                          <a:effectLst/>
                          <a:latin typeface="Arial Narrow"/>
                        </a:rPr>
                        <a:t>john.rose@hunter.cuny.edu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louis.mader@hunter.cuny.edu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eija.ayravainen@hunter.cuny.edu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094">
                <a:tc gridSpan="3">
                  <a:txBody>
                    <a:bodyPr/>
                    <a:lstStyle/>
                    <a:p>
                      <a:pPr algn="ctr" fontAlgn="ctr"/>
                      <a:r>
                        <a:rPr lang="en-US" sz="800" b="1" i="0" u="none" strike="noStrike" dirty="0">
                          <a:solidFill>
                            <a:schemeClr val="tx1"/>
                          </a:solidFill>
                          <a:effectLst/>
                          <a:latin typeface="Arial Narrow"/>
                        </a:rPr>
                        <a:t>John Jay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a:solidFill>
                            <a:srgbClr val="000000"/>
                          </a:solidFill>
                          <a:effectLst/>
                          <a:latin typeface="Arial Narrow"/>
                        </a:rPr>
                        <a:t>Silvia Montalban,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Kevin Cassidy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Lynette Cook-Francis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ctr"/>
                      <a:r>
                        <a:rPr lang="en-US" sz="800" b="0" i="0" u="none" strike="noStrike" dirty="0">
                          <a:solidFill>
                            <a:srgbClr val="000000"/>
                          </a:solidFill>
                          <a:effectLst/>
                          <a:latin typeface="Arial Narrow"/>
                        </a:rPr>
                        <a:t>(646) 557-4409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237-8521 / (212) 237-8266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237-8100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b"/>
                      <a:r>
                        <a:rPr lang="en-US" sz="800" b="0" i="0" u="none" strike="noStrike" dirty="0">
                          <a:solidFill>
                            <a:srgbClr val="000000"/>
                          </a:solidFill>
                          <a:effectLst/>
                          <a:latin typeface="Arial Narrow"/>
                        </a:rPr>
                        <a:t>smontalban@jjay.cuny.edu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kcassidy@jjay.cuny.edu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lcook-francis@jjay.cuny.edu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1094">
                <a:tc gridSpan="3">
                  <a:txBody>
                    <a:bodyPr/>
                    <a:lstStyle/>
                    <a:p>
                      <a:pPr algn="ctr" fontAlgn="ctr"/>
                      <a:r>
                        <a:rPr lang="en-US" sz="800" b="1" i="0" u="none" strike="noStrike" dirty="0">
                          <a:solidFill>
                            <a:schemeClr val="tx1"/>
                          </a:solidFill>
                          <a:effectLst/>
                          <a:latin typeface="Arial Narrow"/>
                        </a:rPr>
                        <a:t>Kingsborough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7812">
                <a:tc>
                  <a:txBody>
                    <a:bodyPr/>
                    <a:lstStyle/>
                    <a:p>
                      <a:pPr algn="ctr" fontAlgn="ctr"/>
                      <a:r>
                        <a:rPr lang="en-US" sz="800" b="0" i="0" u="none" strike="noStrike" dirty="0" smtClean="0">
                          <a:solidFill>
                            <a:srgbClr val="000000"/>
                          </a:solidFill>
                          <a:effectLst/>
                          <a:latin typeface="Arial Narrow"/>
                        </a:rPr>
                        <a:t>Victoria Ajibade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Tyrone Forte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Peter Cohen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812">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368-6896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smtClean="0">
                          <a:solidFill>
                            <a:srgbClr val="000000"/>
                          </a:solidFill>
                          <a:effectLst/>
                          <a:latin typeface="Arial Narrow"/>
                        </a:rPr>
                        <a:t>(718) 368-5069 / (718) 368-5031</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368-5563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7812">
                <a:tc>
                  <a:txBody>
                    <a:bodyPr/>
                    <a:lstStyle/>
                    <a:p>
                      <a:pPr algn="ctr" fontAlgn="b"/>
                      <a:r>
                        <a:rPr lang="en-US" sz="800" b="0" i="0" u="none" strike="noStrike" dirty="0" smtClean="0">
                          <a:solidFill>
                            <a:srgbClr val="000000"/>
                          </a:solidFill>
                          <a:effectLst/>
                          <a:latin typeface="Arial Narrow"/>
                        </a:rPr>
                        <a:t>Victoria.ajibade@kbcc.cuny.edu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tyrone.forte@kbcc.cuny.edu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peter.cohen@kbcc.cuny.edu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AutoShape 3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583"/>
          </p:cNvPr>
          <p:cNvSpPr>
            <a:spLocks noChangeAspect="1" noChangeArrowheads="1"/>
          </p:cNvSpPr>
          <p:nvPr/>
        </p:nvSpPr>
        <p:spPr bwMode="auto">
          <a:xfrm>
            <a:off x="2506266"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6" name="AutoShape 3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271"/>
          </p:cNvPr>
          <p:cNvSpPr>
            <a:spLocks noChangeAspect="1" noChangeArrowheads="1"/>
          </p:cNvSpPr>
          <p:nvPr/>
        </p:nvSpPr>
        <p:spPr bwMode="auto">
          <a:xfrm>
            <a:off x="4163616"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7" name="AutoShape 4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270"/>
          </p:cNvPr>
          <p:cNvSpPr>
            <a:spLocks noChangeAspect="1" noChangeArrowheads="1"/>
          </p:cNvSpPr>
          <p:nvPr/>
        </p:nvSpPr>
        <p:spPr bwMode="auto">
          <a:xfrm>
            <a:off x="4163616"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8" name="AutoShape 4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487"/>
          </p:cNvPr>
          <p:cNvSpPr>
            <a:spLocks noChangeAspect="1" noChangeArrowheads="1"/>
          </p:cNvSpPr>
          <p:nvPr/>
        </p:nvSpPr>
        <p:spPr bwMode="auto">
          <a:xfrm>
            <a:off x="5749529"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9" name="AutoShape 4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664-8615"/>
          </p:cNvPr>
          <p:cNvSpPr>
            <a:spLocks noChangeAspect="1" noChangeArrowheads="1"/>
          </p:cNvSpPr>
          <p:nvPr/>
        </p:nvSpPr>
        <p:spPr bwMode="auto">
          <a:xfrm>
            <a:off x="2506266" y="94440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0" name="AutoShape 4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817-7761"/>
          </p:cNvPr>
          <p:cNvSpPr>
            <a:spLocks noChangeAspect="1" noChangeArrowheads="1"/>
          </p:cNvSpPr>
          <p:nvPr/>
        </p:nvSpPr>
        <p:spPr bwMode="auto">
          <a:xfrm>
            <a:off x="4163616" y="94440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1" name="AutoShape 4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44-7248"/>
          </p:cNvPr>
          <p:cNvSpPr>
            <a:spLocks noChangeAspect="1" noChangeArrowheads="1"/>
          </p:cNvSpPr>
          <p:nvPr/>
        </p:nvSpPr>
        <p:spPr bwMode="auto">
          <a:xfrm>
            <a:off x="5749529" y="94440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2" name="AutoShape 4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817-7410"/>
          </p:cNvPr>
          <p:cNvSpPr>
            <a:spLocks noChangeAspect="1" noChangeArrowheads="1"/>
          </p:cNvSpPr>
          <p:nvPr/>
        </p:nvSpPr>
        <p:spPr bwMode="auto">
          <a:xfrm>
            <a:off x="2506266" y="101298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3" name="AutoShape 4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447"/>
          </p:cNvPr>
          <p:cNvSpPr>
            <a:spLocks noChangeAspect="1" noChangeArrowheads="1"/>
          </p:cNvSpPr>
          <p:nvPr/>
        </p:nvSpPr>
        <p:spPr bwMode="auto">
          <a:xfrm>
            <a:off x="4163616" y="101298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4" name="AutoShape 4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2023"/>
          </p:cNvPr>
          <p:cNvSpPr>
            <a:spLocks noChangeAspect="1" noChangeArrowheads="1"/>
          </p:cNvSpPr>
          <p:nvPr/>
        </p:nvSpPr>
        <p:spPr bwMode="auto">
          <a:xfrm>
            <a:off x="2506266" y="108013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5" name="AutoShape 4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8101"/>
          </p:cNvPr>
          <p:cNvSpPr>
            <a:spLocks noChangeAspect="1" noChangeArrowheads="1"/>
          </p:cNvSpPr>
          <p:nvPr/>
        </p:nvSpPr>
        <p:spPr bwMode="auto">
          <a:xfrm>
            <a:off x="4163616" y="108013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6" name="AutoShape 5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8061"/>
          </p:cNvPr>
          <p:cNvSpPr>
            <a:spLocks noChangeAspect="1" noChangeArrowheads="1"/>
          </p:cNvSpPr>
          <p:nvPr/>
        </p:nvSpPr>
        <p:spPr bwMode="auto">
          <a:xfrm>
            <a:off x="5749529" y="108013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7" name="AutoShape 5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518-4284"/>
          </p:cNvPr>
          <p:cNvSpPr>
            <a:spLocks noChangeAspect="1" noChangeArrowheads="1"/>
          </p:cNvSpPr>
          <p:nvPr/>
        </p:nvSpPr>
        <p:spPr bwMode="auto">
          <a:xfrm>
            <a:off x="2506266" y="112656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8" name="AutoShape 5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518-4264"/>
          </p:cNvPr>
          <p:cNvSpPr>
            <a:spLocks noChangeAspect="1" noChangeArrowheads="1"/>
          </p:cNvSpPr>
          <p:nvPr/>
        </p:nvSpPr>
        <p:spPr bwMode="auto">
          <a:xfrm>
            <a:off x="5749529" y="112656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9" name="AutoShape 5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650-3262"/>
          </p:cNvPr>
          <p:cNvSpPr>
            <a:spLocks noChangeAspect="1" noChangeArrowheads="1"/>
          </p:cNvSpPr>
          <p:nvPr/>
        </p:nvSpPr>
        <p:spPr bwMode="auto">
          <a:xfrm>
            <a:off x="2506266" y="1204436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0" name="AutoShape 5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447"/>
          </p:cNvPr>
          <p:cNvSpPr>
            <a:spLocks noChangeAspect="1" noChangeArrowheads="1"/>
          </p:cNvSpPr>
          <p:nvPr/>
        </p:nvSpPr>
        <p:spPr bwMode="auto">
          <a:xfrm>
            <a:off x="4163616" y="11887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1" name="AutoShape 5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878"/>
          </p:cNvPr>
          <p:cNvSpPr>
            <a:spLocks noChangeAspect="1" noChangeArrowheads="1"/>
          </p:cNvSpPr>
          <p:nvPr/>
        </p:nvSpPr>
        <p:spPr bwMode="auto">
          <a:xfrm>
            <a:off x="5749529" y="1204436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2" name="AutoShape 6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557-4409"/>
          </p:cNvPr>
          <p:cNvSpPr>
            <a:spLocks noChangeAspect="1" noChangeArrowheads="1"/>
          </p:cNvSpPr>
          <p:nvPr/>
        </p:nvSpPr>
        <p:spPr bwMode="auto">
          <a:xfrm>
            <a:off x="2506266"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3" name="AutoShape 6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521"/>
          </p:cNvPr>
          <p:cNvSpPr>
            <a:spLocks noChangeAspect="1" noChangeArrowheads="1"/>
          </p:cNvSpPr>
          <p:nvPr/>
        </p:nvSpPr>
        <p:spPr bwMode="auto">
          <a:xfrm>
            <a:off x="4163616"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4" name="AutoShape 6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266"/>
          </p:cNvPr>
          <p:cNvSpPr>
            <a:spLocks noChangeAspect="1" noChangeArrowheads="1"/>
          </p:cNvSpPr>
          <p:nvPr/>
        </p:nvSpPr>
        <p:spPr bwMode="auto">
          <a:xfrm>
            <a:off x="4163616"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5" name="AutoShape 6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100"/>
          </p:cNvPr>
          <p:cNvSpPr>
            <a:spLocks noChangeAspect="1" noChangeArrowheads="1"/>
          </p:cNvSpPr>
          <p:nvPr/>
        </p:nvSpPr>
        <p:spPr bwMode="auto">
          <a:xfrm>
            <a:off x="5749529"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6" name="AutoShape 6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26"/>
          </p:cNvPr>
          <p:cNvSpPr>
            <a:spLocks noChangeAspect="1" noChangeArrowheads="1"/>
          </p:cNvSpPr>
          <p:nvPr/>
        </p:nvSpPr>
        <p:spPr bwMode="auto">
          <a:xfrm>
            <a:off x="2506266"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7" name="AutoShape 6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69"/>
          </p:cNvPr>
          <p:cNvSpPr>
            <a:spLocks noChangeAspect="1" noChangeArrowheads="1"/>
          </p:cNvSpPr>
          <p:nvPr/>
        </p:nvSpPr>
        <p:spPr bwMode="auto">
          <a:xfrm>
            <a:off x="4163616"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8" name="AutoShape 6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4800"/>
          </p:cNvPr>
          <p:cNvSpPr>
            <a:spLocks noChangeAspect="1" noChangeArrowheads="1"/>
          </p:cNvSpPr>
          <p:nvPr/>
        </p:nvSpPr>
        <p:spPr bwMode="auto">
          <a:xfrm>
            <a:off x="4163616"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9" name="AutoShape 6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563"/>
          </p:cNvPr>
          <p:cNvSpPr>
            <a:spLocks noChangeAspect="1" noChangeArrowheads="1"/>
          </p:cNvSpPr>
          <p:nvPr/>
        </p:nvSpPr>
        <p:spPr bwMode="auto">
          <a:xfrm>
            <a:off x="5749529"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0" name="TextBox 29"/>
          <p:cNvSpPr txBox="1"/>
          <p:nvPr/>
        </p:nvSpPr>
        <p:spPr>
          <a:xfrm>
            <a:off x="1471492" y="1375729"/>
            <a:ext cx="6300908" cy="300082"/>
          </a:xfrm>
          <a:prstGeom prst="rect">
            <a:avLst/>
          </a:prstGeom>
          <a:noFill/>
        </p:spPr>
        <p:txBody>
          <a:bodyPr wrap="square" rtlCol="0">
            <a:spAutoFit/>
          </a:bodyPr>
          <a:lstStyle/>
          <a:p>
            <a:endParaRPr lang="en-US" sz="1350" dirty="0"/>
          </a:p>
        </p:txBody>
      </p:sp>
      <p:graphicFrame>
        <p:nvGraphicFramePr>
          <p:cNvPr id="31" name="Table 30"/>
          <p:cNvGraphicFramePr>
            <a:graphicFrameLocks noGrp="1"/>
          </p:cNvGraphicFramePr>
          <p:nvPr>
            <p:extLst/>
          </p:nvPr>
        </p:nvGraphicFramePr>
        <p:xfrm>
          <a:off x="1240972" y="1398671"/>
          <a:ext cx="6531428" cy="200859"/>
        </p:xfrm>
        <a:graphic>
          <a:graphicData uri="http://schemas.openxmlformats.org/drawingml/2006/table">
            <a:tbl>
              <a:tblPr/>
              <a:tblGrid>
                <a:gridCol w="2114552"/>
                <a:gridCol w="2077799"/>
                <a:gridCol w="2339077"/>
              </a:tblGrid>
              <a:tr h="200859">
                <a:tc>
                  <a:txBody>
                    <a:bodyPr/>
                    <a:lstStyle/>
                    <a:p>
                      <a:pPr algn="l" fontAlgn="ctr"/>
                      <a:r>
                        <a:rPr lang="en-US" sz="800" b="1" i="0" u="none" strike="noStrike" dirty="0" smtClean="0">
                          <a:solidFill>
                            <a:srgbClr val="FF0000"/>
                          </a:solidFill>
                          <a:effectLst/>
                          <a:latin typeface="Arial Narrow"/>
                        </a:rPr>
                        <a:t>                                 Title </a:t>
                      </a:r>
                      <a:r>
                        <a:rPr lang="en-US" sz="800" b="1" i="0" u="none" strike="noStrike" dirty="0">
                          <a:solidFill>
                            <a:srgbClr val="FF0000"/>
                          </a:solidFill>
                          <a:effectLst/>
                          <a:latin typeface="Arial Narrow"/>
                        </a:rPr>
                        <a:t>IX </a:t>
                      </a:r>
                      <a:r>
                        <a:rPr lang="en-US" sz="800" b="1" i="0" u="none" strike="noStrike" dirty="0" smtClean="0">
                          <a:solidFill>
                            <a:srgbClr val="FF0000"/>
                          </a:solidFill>
                          <a:effectLst/>
                          <a:latin typeface="Arial Narrow"/>
                        </a:rPr>
                        <a:t>Coordinators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chemeClr val="tx1"/>
                          </a:solidFill>
                          <a:effectLst/>
                          <a:latin typeface="Arial Narrow"/>
                        </a:rPr>
                        <a:t>                               </a:t>
                      </a:r>
                      <a:r>
                        <a:rPr lang="en-US" sz="800" b="1" i="0" u="none" strike="noStrike" dirty="0" smtClean="0">
                          <a:solidFill>
                            <a:srgbClr val="FF0000"/>
                          </a:solidFill>
                          <a:effectLst/>
                          <a:latin typeface="Arial Narrow"/>
                        </a:rPr>
                        <a:t>  Public </a:t>
                      </a:r>
                      <a:r>
                        <a:rPr lang="en-US" sz="800" b="1" i="0" u="none" strike="noStrike" dirty="0">
                          <a:solidFill>
                            <a:srgbClr val="FF0000"/>
                          </a:solidFill>
                          <a:effectLst/>
                          <a:latin typeface="Arial Narrow"/>
                        </a:rPr>
                        <a:t>Safety </a:t>
                      </a:r>
                      <a:r>
                        <a:rPr lang="en-US" sz="800" b="1" i="0" u="none" strike="noStrike" dirty="0" smtClean="0">
                          <a:solidFill>
                            <a:srgbClr val="FF0000"/>
                          </a:solidFill>
                          <a:effectLst/>
                          <a:latin typeface="Arial Narrow"/>
                        </a:rPr>
                        <a:t>Directors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rgbClr val="FF0000"/>
                          </a:solidFill>
                          <a:effectLst/>
                          <a:latin typeface="Arial Narrow"/>
                        </a:rPr>
                        <a:t>                     Chief Student Affairs Officers</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35" name="Picture 34" descr="The City University of New York Logo"/>
          <p:cNvPicPr/>
          <p:nvPr/>
        </p:nvPicPr>
        <p:blipFill>
          <a:blip r:embed="rId3">
            <a:extLst>
              <a:ext uri="{28A0092B-C50C-407E-A947-70E740481C1C}">
                <a14:useLocalDpi xmlns:a14="http://schemas.microsoft.com/office/drawing/2010/main" val="0"/>
              </a:ext>
            </a:extLst>
          </a:blip>
          <a:srcRect/>
          <a:stretch>
            <a:fillRect/>
          </a:stretch>
        </p:blipFill>
        <p:spPr bwMode="auto">
          <a:xfrm>
            <a:off x="7199939" y="975586"/>
            <a:ext cx="742866" cy="682725"/>
          </a:xfrm>
          <a:prstGeom prst="rect">
            <a:avLst/>
          </a:prstGeom>
          <a:noFill/>
          <a:ln>
            <a:noFill/>
          </a:ln>
        </p:spPr>
      </p:pic>
    </p:spTree>
    <p:extLst>
      <p:ext uri="{BB962C8B-B14F-4D97-AF65-F5344CB8AC3E}">
        <p14:creationId xmlns:p14="http://schemas.microsoft.com/office/powerpoint/2010/main" val="22002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09600"/>
          </a:xfrm>
        </p:spPr>
        <p:txBody>
          <a:bodyPr>
            <a:normAutofit fontScale="90000"/>
          </a:bodyPr>
          <a:lstStyle/>
          <a:p>
            <a:pPr algn="ctr"/>
            <a:r>
              <a:rPr lang="en-US" sz="2600" dirty="0" smtClean="0">
                <a:latin typeface="+mn-lt"/>
              </a:rPr>
              <a:t>Some Off Campus Resources</a:t>
            </a:r>
            <a:br>
              <a:rPr lang="en-US" sz="2600" dirty="0" smtClean="0">
                <a:latin typeface="+mn-lt"/>
              </a:rPr>
            </a:br>
            <a:endParaRPr lang="en-US" sz="2600" dirty="0">
              <a:latin typeface="+mn-lt"/>
            </a:endParaRPr>
          </a:p>
        </p:txBody>
      </p:sp>
      <p:sp>
        <p:nvSpPr>
          <p:cNvPr id="2" name="Content Placeholder 1"/>
          <p:cNvSpPr>
            <a:spLocks noGrp="1"/>
          </p:cNvSpPr>
          <p:nvPr>
            <p:ph sz="half" idx="1"/>
          </p:nvPr>
        </p:nvSpPr>
        <p:spPr>
          <a:xfrm>
            <a:off x="457200" y="838200"/>
            <a:ext cx="3962400" cy="5867400"/>
          </a:xfrm>
        </p:spPr>
        <p:txBody>
          <a:bodyPr>
            <a:noAutofit/>
          </a:bodyPr>
          <a:lstStyle/>
          <a:p>
            <a:pPr marL="0" indent="0">
              <a:lnSpc>
                <a:spcPct val="120000"/>
              </a:lnSpc>
              <a:spcBef>
                <a:spcPts val="0"/>
              </a:spcBef>
              <a:buNone/>
            </a:pPr>
            <a:r>
              <a:rPr lang="en-US" sz="1100" b="1" dirty="0">
                <a:latin typeface="Baskerville Old Face" panose="02020602080505020303" pitchFamily="18" charset="0"/>
              </a:rPr>
              <a:t>NYPD Sex Crimes Hotline	</a:t>
            </a:r>
            <a:r>
              <a:rPr lang="en-US" sz="1100" b="1" dirty="0" smtClean="0">
                <a:latin typeface="Baskerville Old Face" panose="02020602080505020303" pitchFamily="18" charset="0"/>
              </a:rPr>
              <a:t>212-267-RAPE (24 hours)</a:t>
            </a:r>
            <a:endParaRPr lang="en-US" sz="1100" b="1" dirty="0">
              <a:latin typeface="Baskerville Old Face" panose="02020602080505020303" pitchFamily="18" charset="0"/>
            </a:endParaRPr>
          </a:p>
          <a:p>
            <a:pPr marL="0" indent="0">
              <a:lnSpc>
                <a:spcPct val="120000"/>
              </a:lnSpc>
              <a:spcBef>
                <a:spcPts val="0"/>
              </a:spcBef>
              <a:buNone/>
            </a:pPr>
            <a:r>
              <a:rPr lang="en-US" sz="1100" b="1" u="sng" dirty="0">
                <a:latin typeface="Baskerville Old Face" panose="02020602080505020303" pitchFamily="18" charset="0"/>
              </a:rPr>
              <a:t>Rape Crisis and Domestic/Intimate Partner Violence </a:t>
            </a:r>
            <a:r>
              <a:rPr lang="en-US" sz="1100" b="1" u="sng" dirty="0" smtClean="0">
                <a:latin typeface="Baskerville Old Face" panose="02020602080505020303" pitchFamily="18" charset="0"/>
              </a:rPr>
              <a:t>Services</a:t>
            </a:r>
            <a:r>
              <a:rPr lang="en-US" sz="1100" dirty="0">
                <a:latin typeface="Baskerville Old Face" panose="02020602080505020303" pitchFamily="18" charset="0"/>
              </a:rPr>
              <a:t> </a:t>
            </a:r>
          </a:p>
          <a:p>
            <a:pPr marL="0" indent="0">
              <a:lnSpc>
                <a:spcPct val="120000"/>
              </a:lnSpc>
              <a:spcBef>
                <a:spcPts val="0"/>
              </a:spcBef>
              <a:buNone/>
            </a:pPr>
            <a:r>
              <a:rPr lang="en-US" sz="1100" dirty="0">
                <a:latin typeface="Baskerville Old Face" panose="02020602080505020303" pitchFamily="18" charset="0"/>
              </a:rPr>
              <a:t>RAINN: Rape, Abuse &amp; Incest Network, http://www.rainn.org/ Online Hotline provides live, secure, anonymous crisis support for victims of sexual assault, their friends, and families.  </a:t>
            </a:r>
          </a:p>
          <a:p>
            <a:pPr marL="0" indent="0">
              <a:lnSpc>
                <a:spcPct val="120000"/>
              </a:lnSpc>
              <a:spcBef>
                <a:spcPts val="0"/>
              </a:spcBef>
              <a:buNone/>
            </a:pPr>
            <a:r>
              <a:rPr lang="en-US" sz="1100" dirty="0">
                <a:latin typeface="Baskerville Old Face" panose="02020602080505020303" pitchFamily="18" charset="0"/>
              </a:rPr>
              <a:t>The Online Hotline is free of charge and is available </a:t>
            </a:r>
            <a:r>
              <a:rPr lang="en-US" sz="1100" dirty="0" smtClean="0">
                <a:latin typeface="Baskerville Old Face" panose="02020602080505020303" pitchFamily="18" charset="0"/>
              </a:rPr>
              <a:t>(24 hours)</a:t>
            </a:r>
            <a:endParaRPr lang="en-US" sz="1100" dirty="0">
              <a:latin typeface="Baskerville Old Face" panose="02020602080505020303" pitchFamily="18" charset="0"/>
            </a:endParaRPr>
          </a:p>
          <a:p>
            <a:pPr marL="0" indent="0">
              <a:lnSpc>
                <a:spcPct val="120000"/>
              </a:lnSpc>
              <a:spcBef>
                <a:spcPts val="0"/>
              </a:spcBef>
              <a:buNone/>
            </a:pPr>
            <a:r>
              <a:rPr lang="en-US" sz="1100" dirty="0">
                <a:latin typeface="Baskerville Old Face" panose="02020602080505020303" pitchFamily="18" charset="0"/>
              </a:rPr>
              <a:t>NYC Rape Crisis Hotline	212-673-3000*</a:t>
            </a:r>
          </a:p>
          <a:p>
            <a:pPr marL="0" indent="0">
              <a:lnSpc>
                <a:spcPct val="120000"/>
              </a:lnSpc>
              <a:spcBef>
                <a:spcPts val="0"/>
              </a:spcBef>
              <a:buNone/>
            </a:pPr>
            <a:r>
              <a:rPr lang="en-US" sz="1100" dirty="0">
                <a:latin typeface="Baskerville Old Face" panose="02020602080505020303" pitchFamily="18" charset="0"/>
              </a:rPr>
              <a:t>Safe Horizon: Rape and Sexual Assault Hotline	800-621-4673* www.safehorizon.org</a:t>
            </a:r>
          </a:p>
          <a:p>
            <a:pPr marL="0" indent="0">
              <a:lnSpc>
                <a:spcPct val="120000"/>
              </a:lnSpc>
              <a:spcBef>
                <a:spcPts val="0"/>
              </a:spcBef>
              <a:buNone/>
            </a:pPr>
            <a:r>
              <a:rPr lang="en-US" sz="1100" dirty="0">
                <a:latin typeface="Baskerville Old Face" panose="02020602080505020303" pitchFamily="18" charset="0"/>
              </a:rPr>
              <a:t>Safe Horizon: Domestic Violence Hotline	212-577-7777*</a:t>
            </a:r>
          </a:p>
          <a:p>
            <a:pPr marL="0" indent="0">
              <a:lnSpc>
                <a:spcPct val="120000"/>
              </a:lnSpc>
              <a:spcBef>
                <a:spcPts val="0"/>
              </a:spcBef>
              <a:buNone/>
            </a:pPr>
            <a:r>
              <a:rPr lang="en-US" sz="1100" dirty="0">
                <a:latin typeface="Baskerville Old Face" panose="02020602080505020303" pitchFamily="18" charset="0"/>
              </a:rPr>
              <a:t>NYC Gay and Lesbian Anti-Violence Project	212-714-1141*</a:t>
            </a:r>
          </a:p>
          <a:p>
            <a:pPr marL="0" indent="0">
              <a:lnSpc>
                <a:spcPct val="120000"/>
              </a:lnSpc>
              <a:spcBef>
                <a:spcPts val="0"/>
              </a:spcBef>
              <a:buNone/>
            </a:pPr>
            <a:r>
              <a:rPr lang="en-US" sz="1100" dirty="0">
                <a:latin typeface="Baskerville Old Face" panose="02020602080505020303" pitchFamily="18" charset="0"/>
              </a:rPr>
              <a:t>New York Women Against Rape	212-777-4000</a:t>
            </a:r>
          </a:p>
          <a:p>
            <a:pPr marL="0" indent="0">
              <a:lnSpc>
                <a:spcPct val="120000"/>
              </a:lnSpc>
              <a:spcBef>
                <a:spcPts val="0"/>
              </a:spcBef>
              <a:buNone/>
            </a:pPr>
            <a:r>
              <a:rPr lang="en-US" sz="1100" dirty="0">
                <a:latin typeface="Baskerville Old Face" panose="02020602080505020303" pitchFamily="18" charset="0"/>
              </a:rPr>
              <a:t>New York Asian Women’s Center	888-888-7702*</a:t>
            </a:r>
          </a:p>
          <a:p>
            <a:pPr marL="0" indent="0">
              <a:lnSpc>
                <a:spcPct val="120000"/>
              </a:lnSpc>
              <a:spcBef>
                <a:spcPts val="0"/>
              </a:spcBef>
              <a:buNone/>
            </a:pPr>
            <a:r>
              <a:rPr lang="en-US" sz="1100" dirty="0">
                <a:latin typeface="Baskerville Old Face" panose="02020602080505020303" pitchFamily="18" charset="0"/>
              </a:rPr>
              <a:t>NYC Alliance Against Sexual Assault	212-229-0345</a:t>
            </a:r>
          </a:p>
          <a:p>
            <a:pPr marL="0" indent="0">
              <a:lnSpc>
                <a:spcPct val="120000"/>
              </a:lnSpc>
              <a:spcBef>
                <a:spcPts val="0"/>
              </a:spcBef>
              <a:buNone/>
            </a:pPr>
            <a:r>
              <a:rPr lang="en-US" sz="1100" dirty="0">
                <a:latin typeface="Baskerville Old Face" panose="02020602080505020303" pitchFamily="18" charset="0"/>
              </a:rPr>
              <a:t>NYS Victim Information and Notification Everyday	888-VINE-4NY</a:t>
            </a:r>
          </a:p>
          <a:p>
            <a:pPr marL="0" indent="0">
              <a:lnSpc>
                <a:spcPct val="120000"/>
              </a:lnSpc>
              <a:spcBef>
                <a:spcPts val="0"/>
              </a:spcBef>
              <a:buNone/>
            </a:pPr>
            <a:r>
              <a:rPr lang="en-US" sz="1100" dirty="0">
                <a:latin typeface="Baskerville Old Face" panose="02020602080505020303" pitchFamily="18" charset="0"/>
              </a:rPr>
              <a:t>NYS Crime Victim’s Board	718-923-4325</a:t>
            </a:r>
          </a:p>
          <a:p>
            <a:pPr marL="0" indent="0">
              <a:lnSpc>
                <a:spcPct val="120000"/>
              </a:lnSpc>
              <a:spcBef>
                <a:spcPts val="0"/>
              </a:spcBef>
              <a:buNone/>
            </a:pPr>
            <a:r>
              <a:rPr lang="en-US" sz="1100" dirty="0">
                <a:latin typeface="Baskerville Old Face" panose="02020602080505020303" pitchFamily="18" charset="0"/>
              </a:rPr>
              <a:t>Urban Justice Center: legal services &amp; advocacy for survivors of Domestic </a:t>
            </a:r>
            <a:r>
              <a:rPr lang="en-US" sz="1100" dirty="0" smtClean="0">
                <a:latin typeface="Baskerville Old Face" panose="02020602080505020303" pitchFamily="18" charset="0"/>
              </a:rPr>
              <a:t>Violence   646-602-5600</a:t>
            </a:r>
            <a:r>
              <a:rPr lang="en-US" sz="1100" dirty="0">
                <a:latin typeface="Baskerville Old Face" panose="02020602080505020303" pitchFamily="18" charset="0"/>
              </a:rPr>
              <a:t>, www.urbanjustice.org</a:t>
            </a:r>
          </a:p>
          <a:p>
            <a:pPr marL="0" indent="0">
              <a:lnSpc>
                <a:spcPct val="120000"/>
              </a:lnSpc>
              <a:spcBef>
                <a:spcPts val="0"/>
              </a:spcBef>
              <a:buNone/>
            </a:pPr>
            <a:r>
              <a:rPr lang="en-US" sz="1100" dirty="0">
                <a:latin typeface="Baskerville Old Face" panose="02020602080505020303" pitchFamily="18" charset="0"/>
              </a:rPr>
              <a:t>Women’s Survival Space (Brooklyn)	</a:t>
            </a:r>
            <a:r>
              <a:rPr lang="en-US" sz="1100" dirty="0" smtClean="0">
                <a:latin typeface="Baskerville Old Face" panose="02020602080505020303" pitchFamily="18" charset="0"/>
              </a:rPr>
              <a:t>718-439-4612</a:t>
            </a:r>
          </a:p>
          <a:p>
            <a:pPr marL="0" indent="0">
              <a:buNone/>
            </a:pPr>
            <a:r>
              <a:rPr lang="en-US" sz="1100" b="1" u="sng" dirty="0" smtClean="0">
                <a:latin typeface="Baskerville Old Face" panose="02020602080505020303" pitchFamily="18" charset="0"/>
              </a:rPr>
              <a:t>Programs </a:t>
            </a:r>
            <a:r>
              <a:rPr lang="en-US" sz="1100" b="1" u="sng" dirty="0">
                <a:latin typeface="Baskerville Old Face" panose="02020602080505020303" pitchFamily="18" charset="0"/>
              </a:rPr>
              <a:t>For </a:t>
            </a:r>
            <a:r>
              <a:rPr lang="en-US" sz="1100" b="1" u="sng" dirty="0" smtClean="0">
                <a:latin typeface="Baskerville Old Face" panose="02020602080505020303" pitchFamily="18" charset="0"/>
              </a:rPr>
              <a:t>Abusers</a:t>
            </a:r>
            <a:r>
              <a:rPr lang="en-US" sz="1100" b="1" u="sng" dirty="0">
                <a:latin typeface="Baskerville Old Face" panose="02020602080505020303" pitchFamily="18" charset="0"/>
              </a:rPr>
              <a:t> </a:t>
            </a:r>
          </a:p>
          <a:p>
            <a:pPr marL="0" indent="0">
              <a:buNone/>
            </a:pPr>
            <a:r>
              <a:rPr lang="en-US" sz="1100" dirty="0">
                <a:latin typeface="Baskerville Old Face" panose="02020602080505020303" pitchFamily="18" charset="0"/>
              </a:rPr>
              <a:t>Safe Horizon Alternatives to Violence Program: </a:t>
            </a:r>
          </a:p>
          <a:p>
            <a:pPr marL="0" indent="0">
              <a:buNone/>
            </a:pPr>
            <a:r>
              <a:rPr lang="en-US" sz="1100" dirty="0">
                <a:latin typeface="Baskerville Old Face" panose="02020602080505020303" pitchFamily="18" charset="0"/>
              </a:rPr>
              <a:t>Provides educational groups in English and Spanish for perpetrators of domestic violence.	718-834-7471</a:t>
            </a:r>
          </a:p>
          <a:p>
            <a:pPr marL="0" indent="0">
              <a:buNone/>
            </a:pPr>
            <a:r>
              <a:rPr lang="en-US" sz="1100" dirty="0">
                <a:latin typeface="Baskerville Old Face" panose="02020602080505020303" pitchFamily="18" charset="0"/>
              </a:rPr>
              <a:t>STEPS: Alternatives to Incarceration provides programs for adolescent male batterers	212-662-7914  </a:t>
            </a:r>
          </a:p>
          <a:p>
            <a:pPr marL="0" indent="0">
              <a:buNone/>
            </a:pPr>
            <a:r>
              <a:rPr lang="en-US" sz="1100" dirty="0">
                <a:latin typeface="Baskerville Old Face" panose="02020602080505020303" pitchFamily="18" charset="0"/>
              </a:rPr>
              <a:t>Sexual Abuser Treatment Referral Line: 1-802-247-3132, Mon.-Fri. 9am-4:30pm. </a:t>
            </a:r>
            <a:endParaRPr lang="en-US" sz="1100" dirty="0" smtClean="0">
              <a:latin typeface="Baskerville Old Face" panose="02020602080505020303" pitchFamily="18" charset="0"/>
            </a:endParaRPr>
          </a:p>
          <a:p>
            <a:pPr marL="0" indent="0">
              <a:lnSpc>
                <a:spcPct val="120000"/>
              </a:lnSpc>
              <a:spcBef>
                <a:spcPts val="0"/>
              </a:spcBef>
              <a:buNone/>
            </a:pPr>
            <a:endParaRPr lang="en-US" sz="1100" dirty="0">
              <a:latin typeface="Baskerville Old Face" panose="02020602080505020303" pitchFamily="18" charset="0"/>
            </a:endParaRPr>
          </a:p>
          <a:p>
            <a:pPr marL="0" indent="0">
              <a:lnSpc>
                <a:spcPct val="120000"/>
              </a:lnSpc>
              <a:spcBef>
                <a:spcPts val="0"/>
              </a:spcBef>
              <a:buNone/>
            </a:pPr>
            <a:endParaRPr lang="en-US" sz="1100" dirty="0">
              <a:latin typeface="Baskerville Old Face" panose="02020602080505020303" pitchFamily="18" charset="0"/>
            </a:endParaRPr>
          </a:p>
        </p:txBody>
      </p:sp>
      <p:sp>
        <p:nvSpPr>
          <p:cNvPr id="11" name="Content Placeholder 10"/>
          <p:cNvSpPr>
            <a:spLocks noGrp="1"/>
          </p:cNvSpPr>
          <p:nvPr>
            <p:ph sz="half" idx="2"/>
          </p:nvPr>
        </p:nvSpPr>
        <p:spPr>
          <a:xfrm>
            <a:off x="4495800" y="762000"/>
            <a:ext cx="4191000" cy="5867400"/>
          </a:xfrm>
        </p:spPr>
        <p:txBody>
          <a:bodyPr>
            <a:noAutofit/>
          </a:bodyPr>
          <a:lstStyle/>
          <a:p>
            <a:pPr marL="0" indent="0">
              <a:lnSpc>
                <a:spcPct val="120000"/>
              </a:lnSpc>
              <a:spcBef>
                <a:spcPts val="0"/>
              </a:spcBef>
              <a:buNone/>
            </a:pPr>
            <a:r>
              <a:rPr lang="en-US" sz="1100" b="1" u="sng" dirty="0">
                <a:latin typeface="Baskerville Old Face" panose="02020602080505020303" pitchFamily="18" charset="0"/>
              </a:rPr>
              <a:t>Rape Crisis Centers (affiliated with hospitals</a:t>
            </a:r>
            <a:r>
              <a:rPr lang="en-US" sz="1100" b="1" u="sng" dirty="0" smtClean="0">
                <a:latin typeface="Baskerville Old Face" panose="02020602080505020303" pitchFamily="18" charset="0"/>
              </a:rPr>
              <a:t>)</a:t>
            </a:r>
            <a:endParaRPr lang="en-US" sz="1100" b="1" u="sng" dirty="0">
              <a:latin typeface="Baskerville Old Face" panose="02020602080505020303" pitchFamily="18" charset="0"/>
            </a:endParaRPr>
          </a:p>
          <a:p>
            <a:pPr marL="0" indent="0">
              <a:lnSpc>
                <a:spcPct val="120000"/>
              </a:lnSpc>
              <a:spcBef>
                <a:spcPts val="0"/>
              </a:spcBef>
              <a:buNone/>
            </a:pPr>
            <a:r>
              <a:rPr lang="en-US" sz="1100" b="1" dirty="0">
                <a:latin typeface="Baskerville Old Face" panose="02020602080505020303" pitchFamily="18" charset="0"/>
              </a:rPr>
              <a:t>Bronx</a:t>
            </a:r>
          </a:p>
          <a:p>
            <a:pPr marL="0" indent="0">
              <a:lnSpc>
                <a:spcPct val="120000"/>
              </a:lnSpc>
              <a:spcBef>
                <a:spcPts val="0"/>
              </a:spcBef>
              <a:buNone/>
            </a:pPr>
            <a:r>
              <a:rPr lang="en-US" sz="1100" dirty="0">
                <a:latin typeface="Baskerville Old Face" panose="02020602080505020303" pitchFamily="18" charset="0"/>
              </a:rPr>
              <a:t>North Central Bronx Hospital: Sexual Assault Treatment </a:t>
            </a:r>
            <a:r>
              <a:rPr lang="en-US" sz="1100" dirty="0" smtClean="0">
                <a:latin typeface="Baskerville Old Face" panose="02020602080505020303" pitchFamily="18" charset="0"/>
              </a:rPr>
              <a:t>Program 718-519-5722</a:t>
            </a:r>
            <a:endParaRPr lang="en-US" sz="1100" dirty="0">
              <a:latin typeface="Baskerville Old Face" panose="02020602080505020303" pitchFamily="18" charset="0"/>
            </a:endParaRPr>
          </a:p>
          <a:p>
            <a:pPr marL="0" indent="0">
              <a:lnSpc>
                <a:spcPct val="120000"/>
              </a:lnSpc>
              <a:spcBef>
                <a:spcPts val="0"/>
              </a:spcBef>
              <a:buNone/>
            </a:pPr>
            <a:r>
              <a:rPr lang="en-US" sz="1100" b="1" dirty="0">
                <a:latin typeface="Baskerville Old Face" panose="02020602080505020303" pitchFamily="18" charset="0"/>
              </a:rPr>
              <a:t>Brooklyn</a:t>
            </a:r>
          </a:p>
          <a:p>
            <a:pPr marL="0" indent="0">
              <a:lnSpc>
                <a:spcPct val="120000"/>
              </a:lnSpc>
              <a:spcBef>
                <a:spcPts val="0"/>
              </a:spcBef>
              <a:buNone/>
            </a:pPr>
            <a:r>
              <a:rPr lang="en-US" sz="1100" dirty="0">
                <a:latin typeface="Baskerville Old Face" panose="02020602080505020303" pitchFamily="18" charset="0"/>
              </a:rPr>
              <a:t>Coney Island Hospital: Rape Crisis Program </a:t>
            </a:r>
          </a:p>
          <a:p>
            <a:pPr marL="0" indent="0">
              <a:lnSpc>
                <a:spcPct val="120000"/>
              </a:lnSpc>
              <a:spcBef>
                <a:spcPts val="0"/>
              </a:spcBef>
              <a:buNone/>
            </a:pPr>
            <a:r>
              <a:rPr lang="en-US" sz="1100" dirty="0">
                <a:latin typeface="Baskerville Old Face" panose="02020602080505020303" pitchFamily="18" charset="0"/>
              </a:rPr>
              <a:t>Long Island College Hospital: Rape Crisis Intervention/Victims of Violence Program 718-616-4209, or 800.tel.rape* 718-780-1459</a:t>
            </a:r>
          </a:p>
          <a:p>
            <a:pPr marL="0" indent="0">
              <a:lnSpc>
                <a:spcPct val="120000"/>
              </a:lnSpc>
              <a:spcBef>
                <a:spcPts val="0"/>
              </a:spcBef>
              <a:buNone/>
            </a:pPr>
            <a:r>
              <a:rPr lang="en-US" sz="1100" b="1" dirty="0">
                <a:latin typeface="Baskerville Old Face" panose="02020602080505020303" pitchFamily="18" charset="0"/>
              </a:rPr>
              <a:t>Manhattan</a:t>
            </a:r>
          </a:p>
          <a:p>
            <a:pPr marL="0" indent="0">
              <a:lnSpc>
                <a:spcPct val="120000"/>
              </a:lnSpc>
              <a:spcBef>
                <a:spcPts val="0"/>
              </a:spcBef>
              <a:buNone/>
            </a:pPr>
            <a:r>
              <a:rPr lang="en-US" sz="1100" dirty="0">
                <a:latin typeface="Baskerville Old Face" panose="02020602080505020303" pitchFamily="18" charset="0"/>
              </a:rPr>
              <a:t>Beth Israel Medical Center: Rape Crisis &amp; </a:t>
            </a:r>
            <a:r>
              <a:rPr lang="en-US" sz="1100" dirty="0" smtClean="0">
                <a:latin typeface="Baskerville Old Face" panose="02020602080505020303" pitchFamily="18" charset="0"/>
              </a:rPr>
              <a:t>DV </a:t>
            </a:r>
            <a:r>
              <a:rPr lang="en-US" sz="1100" dirty="0">
                <a:latin typeface="Baskerville Old Face" panose="02020602080505020303" pitchFamily="18" charset="0"/>
              </a:rPr>
              <a:t>Intervention Program </a:t>
            </a:r>
          </a:p>
          <a:p>
            <a:pPr marL="0" indent="0">
              <a:lnSpc>
                <a:spcPct val="120000"/>
              </a:lnSpc>
              <a:spcBef>
                <a:spcPts val="0"/>
              </a:spcBef>
              <a:buNone/>
            </a:pPr>
            <a:r>
              <a:rPr lang="en-US" sz="1100" dirty="0">
                <a:latin typeface="Baskerville Old Face" panose="02020602080505020303" pitchFamily="18" charset="0"/>
              </a:rPr>
              <a:t>Bellevue Hospital Center: Rape Crisis Program </a:t>
            </a:r>
          </a:p>
          <a:p>
            <a:pPr marL="0" indent="0">
              <a:lnSpc>
                <a:spcPct val="120000"/>
              </a:lnSpc>
              <a:spcBef>
                <a:spcPts val="0"/>
              </a:spcBef>
              <a:buNone/>
            </a:pPr>
            <a:r>
              <a:rPr lang="en-US" sz="1100" dirty="0">
                <a:latin typeface="Baskerville Old Face" panose="02020602080505020303" pitchFamily="18" charset="0"/>
              </a:rPr>
              <a:t>Columbia Presbyterian Hospital: Domestic and Other Violence Emergencies </a:t>
            </a:r>
          </a:p>
          <a:p>
            <a:pPr marL="0" indent="0">
              <a:lnSpc>
                <a:spcPct val="120000"/>
              </a:lnSpc>
              <a:spcBef>
                <a:spcPts val="0"/>
              </a:spcBef>
              <a:buNone/>
            </a:pPr>
            <a:r>
              <a:rPr lang="en-US" sz="1100" dirty="0">
                <a:latin typeface="Baskerville Old Face" panose="02020602080505020303" pitchFamily="18" charset="0"/>
              </a:rPr>
              <a:t>Harlem Hospital: Center for Victim Support </a:t>
            </a:r>
          </a:p>
          <a:p>
            <a:pPr marL="0" indent="0">
              <a:lnSpc>
                <a:spcPct val="120000"/>
              </a:lnSpc>
              <a:spcBef>
                <a:spcPts val="0"/>
              </a:spcBef>
              <a:buNone/>
            </a:pPr>
            <a:r>
              <a:rPr lang="en-US" sz="1100" dirty="0">
                <a:latin typeface="Baskerville Old Face" panose="02020602080505020303" pitchFamily="18" charset="0"/>
              </a:rPr>
              <a:t>Mt. Sinai Medical Center: Sexual Assault Violence Intervention (SAVI) </a:t>
            </a:r>
          </a:p>
          <a:p>
            <a:pPr marL="0" indent="0">
              <a:lnSpc>
                <a:spcPct val="120000"/>
              </a:lnSpc>
              <a:spcBef>
                <a:spcPts val="0"/>
              </a:spcBef>
              <a:buNone/>
            </a:pPr>
            <a:r>
              <a:rPr lang="en-US" sz="1100" dirty="0">
                <a:latin typeface="Baskerville Old Face" panose="02020602080505020303" pitchFamily="18" charset="0"/>
              </a:rPr>
              <a:t>St. Luke’s Roosevelt Hospital: Crime Victims Treatment Center</a:t>
            </a:r>
          </a:p>
          <a:p>
            <a:pPr marL="0" indent="0">
              <a:lnSpc>
                <a:spcPct val="120000"/>
              </a:lnSpc>
              <a:spcBef>
                <a:spcPts val="0"/>
              </a:spcBef>
              <a:buNone/>
            </a:pPr>
            <a:r>
              <a:rPr lang="en-US" sz="1100" dirty="0">
                <a:latin typeface="Baskerville Old Face" panose="02020602080505020303" pitchFamily="18" charset="0"/>
              </a:rPr>
              <a:t>St. Vincent’s Hospital: Rape Crisis Program 212-420-4516</a:t>
            </a:r>
          </a:p>
          <a:p>
            <a:pPr marL="0" indent="0">
              <a:buNone/>
            </a:pPr>
            <a:r>
              <a:rPr lang="en-US" sz="1100" b="1" dirty="0">
                <a:latin typeface="Baskerville Old Face" panose="02020602080505020303" pitchFamily="18" charset="0"/>
              </a:rPr>
              <a:t>Queens</a:t>
            </a:r>
          </a:p>
          <a:p>
            <a:pPr marL="0" indent="0">
              <a:buNone/>
            </a:pPr>
            <a:r>
              <a:rPr lang="en-US" sz="1100" dirty="0">
                <a:latin typeface="Baskerville Old Face" panose="02020602080505020303" pitchFamily="18" charset="0"/>
              </a:rPr>
              <a:t>Elmhurst Hospital: Borough  Crisis Center</a:t>
            </a:r>
          </a:p>
          <a:p>
            <a:pPr marL="0" indent="0">
              <a:buNone/>
            </a:pPr>
            <a:r>
              <a:rPr lang="en-US" sz="1100" dirty="0">
                <a:latin typeface="Baskerville Old Face" panose="02020602080505020303" pitchFamily="18" charset="0"/>
              </a:rPr>
              <a:t>Queens Hospital </a:t>
            </a:r>
            <a:r>
              <a:rPr lang="en-US" sz="1100" dirty="0" smtClean="0">
                <a:latin typeface="Baskerville Old Face" panose="02020602080505020303" pitchFamily="18" charset="0"/>
              </a:rPr>
              <a:t>Center	   718-736-1288, 718-883-3090</a:t>
            </a:r>
            <a:endParaRPr lang="en-US" sz="1100" dirty="0">
              <a:latin typeface="Baskerville Old Face" panose="02020602080505020303" pitchFamily="18" charset="0"/>
            </a:endParaRPr>
          </a:p>
          <a:p>
            <a:pPr marL="0" indent="0">
              <a:buNone/>
            </a:pPr>
            <a:r>
              <a:rPr lang="en-US" sz="1100" b="1" dirty="0">
                <a:latin typeface="Baskerville Old Face" panose="02020602080505020303" pitchFamily="18" charset="0"/>
              </a:rPr>
              <a:t>Staten Island</a:t>
            </a:r>
          </a:p>
          <a:p>
            <a:pPr marL="0" indent="0">
              <a:buNone/>
            </a:pPr>
            <a:r>
              <a:rPr lang="en-US" sz="1100" dirty="0">
                <a:latin typeface="Baskerville Old Face" panose="02020602080505020303" pitchFamily="18" charset="0"/>
              </a:rPr>
              <a:t>St. Vincent’s Medical Center	</a:t>
            </a:r>
            <a:r>
              <a:rPr lang="en-US" sz="1100" dirty="0" smtClean="0">
                <a:latin typeface="Baskerville Old Face" panose="02020602080505020303" pitchFamily="18" charset="0"/>
              </a:rPr>
              <a:t>	718-876-3044</a:t>
            </a:r>
          </a:p>
          <a:p>
            <a:pPr marL="0" indent="0">
              <a:buNone/>
            </a:pPr>
            <a:r>
              <a:rPr lang="en-US" sz="1100" b="1" u="sng" dirty="0" smtClean="0">
                <a:latin typeface="Baskerville Old Face" panose="02020602080505020303" pitchFamily="18" charset="0"/>
              </a:rPr>
              <a:t>District </a:t>
            </a:r>
            <a:r>
              <a:rPr lang="en-US" sz="1100" b="1" u="sng" dirty="0">
                <a:latin typeface="Baskerville Old Face" panose="02020602080505020303" pitchFamily="18" charset="0"/>
              </a:rPr>
              <a:t>Attorney’s </a:t>
            </a:r>
            <a:r>
              <a:rPr lang="en-US" sz="1100" b="1" u="sng" dirty="0" smtClean="0">
                <a:latin typeface="Baskerville Old Face" panose="02020602080505020303" pitchFamily="18" charset="0"/>
              </a:rPr>
              <a:t>Offices</a:t>
            </a:r>
            <a:endParaRPr lang="en-US" sz="1100" b="1" u="sng" dirty="0">
              <a:latin typeface="Baskerville Old Face" panose="02020602080505020303" pitchFamily="18" charset="0"/>
            </a:endParaRPr>
          </a:p>
          <a:p>
            <a:pPr marL="0" indent="0">
              <a:buNone/>
            </a:pPr>
            <a:r>
              <a:rPr lang="en-US" sz="1100" dirty="0">
                <a:latin typeface="Baskerville Old Face" panose="02020602080505020303" pitchFamily="18" charset="0"/>
              </a:rPr>
              <a:t>Bronx: Crime Victims Assistant Unit:	</a:t>
            </a:r>
            <a:r>
              <a:rPr lang="en-US" sz="1100" dirty="0" smtClean="0">
                <a:latin typeface="Baskerville Old Face" panose="02020602080505020303" pitchFamily="18" charset="0"/>
              </a:rPr>
              <a:t>718-590-2115</a:t>
            </a:r>
            <a:endParaRPr lang="en-US" sz="1100" dirty="0">
              <a:latin typeface="Baskerville Old Face" panose="02020602080505020303" pitchFamily="18" charset="0"/>
            </a:endParaRPr>
          </a:p>
          <a:p>
            <a:pPr marL="0" indent="0">
              <a:buNone/>
            </a:pPr>
            <a:r>
              <a:rPr lang="en-US" sz="1100" dirty="0">
                <a:latin typeface="Baskerville Old Face" panose="02020602080505020303" pitchFamily="18" charset="0"/>
              </a:rPr>
              <a:t>Brooklyn: Victim Services Unit	</a:t>
            </a:r>
            <a:r>
              <a:rPr lang="en-US" sz="1100" dirty="0" smtClean="0">
                <a:latin typeface="Baskerville Old Face" panose="02020602080505020303" pitchFamily="18" charset="0"/>
              </a:rPr>
              <a:t>	718-250-3820</a:t>
            </a:r>
            <a:endParaRPr lang="en-US" sz="1100" dirty="0">
              <a:latin typeface="Baskerville Old Face" panose="02020602080505020303" pitchFamily="18" charset="0"/>
            </a:endParaRPr>
          </a:p>
          <a:p>
            <a:pPr marL="0" indent="0">
              <a:buNone/>
            </a:pPr>
            <a:r>
              <a:rPr lang="en-US" sz="1100" dirty="0">
                <a:latin typeface="Baskerville Old Face" panose="02020602080505020303" pitchFamily="18" charset="0"/>
              </a:rPr>
              <a:t>Manhattan: Victim Assistance Center	212-335-8900</a:t>
            </a:r>
          </a:p>
          <a:p>
            <a:pPr marL="0" indent="0">
              <a:buNone/>
            </a:pPr>
            <a:r>
              <a:rPr lang="en-US" sz="1100" dirty="0">
                <a:latin typeface="Baskerville Old Face" panose="02020602080505020303" pitchFamily="18" charset="0"/>
              </a:rPr>
              <a:t>Queens: Crime Victims Advocate Program	718-286-6818</a:t>
            </a:r>
          </a:p>
          <a:p>
            <a:pPr marL="0" indent="0">
              <a:buNone/>
            </a:pPr>
            <a:r>
              <a:rPr lang="en-US" sz="1100" dirty="0">
                <a:latin typeface="Baskerville Old Face" panose="02020602080505020303" pitchFamily="18" charset="0"/>
              </a:rPr>
              <a:t>Staten Island	</a:t>
            </a:r>
            <a:r>
              <a:rPr lang="en-US" sz="1100" dirty="0" smtClean="0">
                <a:latin typeface="Baskerville Old Face" panose="02020602080505020303" pitchFamily="18" charset="0"/>
              </a:rPr>
              <a:t>		718-876-6300</a:t>
            </a:r>
            <a:endParaRPr lang="en-US" sz="1100" dirty="0">
              <a:latin typeface="Baskerville Old Face" panose="02020602080505020303" pitchFamily="18" charset="0"/>
            </a:endParaRPr>
          </a:p>
          <a:p>
            <a:endParaRPr lang="en-US" sz="1100" dirty="0"/>
          </a:p>
        </p:txBody>
      </p:sp>
      <p:sp>
        <p:nvSpPr>
          <p:cNvPr id="3" name="Slide Number Placeholder 2"/>
          <p:cNvSpPr>
            <a:spLocks noGrp="1"/>
          </p:cNvSpPr>
          <p:nvPr>
            <p:ph type="sldNum" sz="quarter" idx="12"/>
          </p:nvPr>
        </p:nvSpPr>
        <p:spPr/>
        <p:txBody>
          <a:bodyPr/>
          <a:lstStyle/>
          <a:p>
            <a:fld id="{A0B1D241-89EF-44EB-AD2F-EB49C8D46E0C}" type="slidenum">
              <a:rPr lang="en-US" smtClean="0"/>
              <a:t>66</a:t>
            </a:fld>
            <a:endParaRPr lang="en-US" dirty="0"/>
          </a:p>
        </p:txBody>
      </p:sp>
    </p:spTree>
    <p:extLst>
      <p:ext uri="{BB962C8B-B14F-4D97-AF65-F5344CB8AC3E}">
        <p14:creationId xmlns:p14="http://schemas.microsoft.com/office/powerpoint/2010/main" val="392503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 Harassment?</a:t>
            </a:r>
            <a:endParaRPr lang="en-US" dirty="0"/>
          </a:p>
        </p:txBody>
      </p:sp>
      <p:sp>
        <p:nvSpPr>
          <p:cNvPr id="4" name="Content Placeholder 3"/>
          <p:cNvSpPr>
            <a:spLocks noGrp="1"/>
          </p:cNvSpPr>
          <p:nvPr>
            <p:ph idx="1"/>
          </p:nvPr>
        </p:nvSpPr>
        <p:spPr/>
        <p:txBody>
          <a:bodyPr/>
          <a:lstStyle/>
          <a:p>
            <a:pPr marL="0" indent="0">
              <a:buNone/>
            </a:pPr>
            <a:r>
              <a:rPr lang="en-US" dirty="0" smtClean="0"/>
              <a:t>Sexual </a:t>
            </a:r>
            <a:r>
              <a:rPr lang="en-US" dirty="0"/>
              <a:t>harassment is </a:t>
            </a:r>
            <a:r>
              <a:rPr lang="en-US" dirty="0">
                <a:solidFill>
                  <a:srgbClr val="FF0000"/>
                </a:solidFill>
              </a:rPr>
              <a:t>unwelcome</a:t>
            </a:r>
            <a:r>
              <a:rPr lang="en-US" dirty="0"/>
              <a:t> conduct of a sexual nature </a:t>
            </a:r>
            <a:r>
              <a:rPr lang="en-US" dirty="0" smtClean="0"/>
              <a:t>that is sufficiently serious to adversely affect </a:t>
            </a:r>
            <a:r>
              <a:rPr lang="en-US" dirty="0"/>
              <a:t>your ability to participate in or benefit from </a:t>
            </a:r>
            <a:r>
              <a:rPr lang="en-US" dirty="0" smtClean="0"/>
              <a:t>an </a:t>
            </a:r>
            <a:r>
              <a:rPr lang="en-US" dirty="0"/>
              <a:t>educational program.  It includes </a:t>
            </a:r>
            <a:r>
              <a:rPr lang="en-US" dirty="0">
                <a:solidFill>
                  <a:srgbClr val="FF0000"/>
                </a:solidFill>
              </a:rPr>
              <a:t>unwelcome</a:t>
            </a:r>
            <a:r>
              <a:rPr lang="en-US" dirty="0"/>
              <a:t> sexual advances, requests for sexual favors, and other verbal, nonverbal, or physical conduct of a sexual nature on or off campus. </a:t>
            </a:r>
          </a:p>
          <a:p>
            <a:pPr marL="0" indent="0">
              <a:buNone/>
            </a:pPr>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7</a:t>
            </a:fld>
            <a:endParaRPr lang="en-US" dirty="0"/>
          </a:p>
        </p:txBody>
      </p:sp>
    </p:spTree>
    <p:extLst>
      <p:ext uri="{BB962C8B-B14F-4D97-AF65-F5344CB8AC3E}">
        <p14:creationId xmlns:p14="http://schemas.microsoft.com/office/powerpoint/2010/main" val="139789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Gender-Based Harassment?</a:t>
            </a:r>
            <a:endParaRPr lang="en-US" dirty="0"/>
          </a:p>
        </p:txBody>
      </p:sp>
      <p:sp>
        <p:nvSpPr>
          <p:cNvPr id="3" name="Content Placeholder 2"/>
          <p:cNvSpPr>
            <a:spLocks noGrp="1"/>
          </p:cNvSpPr>
          <p:nvPr>
            <p:ph idx="1"/>
          </p:nvPr>
        </p:nvSpPr>
        <p:spPr/>
        <p:txBody>
          <a:bodyPr>
            <a:normAutofit/>
          </a:bodyPr>
          <a:lstStyle/>
          <a:p>
            <a:r>
              <a:rPr lang="en-US" dirty="0" smtClean="0"/>
              <a:t>Gender-based harassment is </a:t>
            </a:r>
            <a:r>
              <a:rPr lang="en-US" dirty="0"/>
              <a:t>unwelcome conduct of a nonsexual nature based on </a:t>
            </a:r>
            <a:r>
              <a:rPr lang="en-US" dirty="0" smtClean="0"/>
              <a:t>actual </a:t>
            </a:r>
            <a:r>
              <a:rPr lang="en-US" dirty="0"/>
              <a:t>or perceived sex, including conduct based on gender identity, gender expression, and nonconformity with gender </a:t>
            </a:r>
            <a:r>
              <a:rPr lang="en-US" dirty="0" smtClean="0"/>
              <a:t>stereotypes that is sufficiently serious to adversely affect your ability to participate in or benefit from an educational program. </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8</a:t>
            </a:fld>
            <a:endParaRPr lang="en-US" dirty="0"/>
          </a:p>
        </p:txBody>
      </p:sp>
    </p:spTree>
    <p:extLst>
      <p:ext uri="{BB962C8B-B14F-4D97-AF65-F5344CB8AC3E}">
        <p14:creationId xmlns:p14="http://schemas.microsoft.com/office/powerpoint/2010/main" val="112767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Sexual Violence/Assault?</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Sexual violence is an umbrella term that includes sexual assault as well as dating, domestic and intimate partner violence and certain forms of stalking.</a:t>
            </a:r>
          </a:p>
          <a:p>
            <a:pPr lvl="0"/>
            <a:r>
              <a:rPr lang="en-US" dirty="0" smtClean="0"/>
              <a:t>Sexual assault is a crime.</a:t>
            </a:r>
          </a:p>
          <a:p>
            <a:pPr lvl="0"/>
            <a:r>
              <a:rPr lang="en-US" dirty="0" smtClean="0"/>
              <a:t>Sexual </a:t>
            </a:r>
            <a:r>
              <a:rPr lang="en-US" dirty="0"/>
              <a:t>assault is any form of sexual contact that occurs </a:t>
            </a:r>
            <a:r>
              <a:rPr lang="en-US" u="sng" dirty="0">
                <a:solidFill>
                  <a:srgbClr val="FF0000"/>
                </a:solidFill>
              </a:rPr>
              <a:t>without consent </a:t>
            </a:r>
            <a:r>
              <a:rPr lang="en-US" dirty="0"/>
              <a:t>and/or through the use of force, threat of force, intimidation, or coercion</a:t>
            </a:r>
            <a:r>
              <a:rPr lang="en-US" dirty="0" smtClean="0"/>
              <a:t>.</a:t>
            </a:r>
          </a:p>
          <a:p>
            <a:r>
              <a:rPr lang="en-US" dirty="0"/>
              <a:t>Sexual assault can be committed when someone </a:t>
            </a:r>
            <a:r>
              <a:rPr lang="en-US" u="sng" dirty="0">
                <a:solidFill>
                  <a:srgbClr val="FF0000"/>
                </a:solidFill>
              </a:rPr>
              <a:t>has not </a:t>
            </a:r>
            <a:r>
              <a:rPr lang="en-US" u="sng" dirty="0" smtClean="0">
                <a:solidFill>
                  <a:srgbClr val="FF0000"/>
                </a:solidFill>
              </a:rPr>
              <a:t>given or </a:t>
            </a:r>
            <a:r>
              <a:rPr lang="en-US" u="sng" dirty="0">
                <a:solidFill>
                  <a:srgbClr val="FF0000"/>
                </a:solidFill>
              </a:rPr>
              <a:t>is unable to give consent</a:t>
            </a:r>
            <a:r>
              <a:rPr lang="en-US" dirty="0"/>
              <a:t>, for example, because of intoxication</a:t>
            </a:r>
            <a:r>
              <a:rPr lang="en-US" dirty="0" smtClean="0"/>
              <a:t>.</a:t>
            </a:r>
          </a:p>
          <a:p>
            <a:r>
              <a:rPr lang="en-US" dirty="0" smtClean="0"/>
              <a:t>Sexual assault can be a form of sexual harassment.</a:t>
            </a:r>
            <a:endParaRPr lang="en-US" dirty="0"/>
          </a:p>
          <a:p>
            <a:pPr lvl="0"/>
            <a:endParaRPr lang="en-US" dirty="0"/>
          </a:p>
          <a:p>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9</a:t>
            </a:fld>
            <a:endParaRPr lang="en-US" dirty="0"/>
          </a:p>
        </p:txBody>
      </p:sp>
    </p:spTree>
    <p:extLst>
      <p:ext uri="{BB962C8B-B14F-4D97-AF65-F5344CB8AC3E}">
        <p14:creationId xmlns:p14="http://schemas.microsoft.com/office/powerpoint/2010/main" val="266576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6495</TotalTime>
  <Words>4818</Words>
  <Application>Microsoft Office PowerPoint</Application>
  <PresentationFormat>On-screen Show (4:3)</PresentationFormat>
  <Paragraphs>680</Paragraphs>
  <Slides>66</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Baskerville Old Face</vt:lpstr>
      <vt:lpstr>Calibri</vt:lpstr>
      <vt:lpstr>Wingdings</vt:lpstr>
      <vt:lpstr>Custom Design</vt:lpstr>
      <vt:lpstr>  THE CITY UNIVERSITY OF NEW YORK    </vt:lpstr>
      <vt:lpstr>Sexual Harassment: Policies, Prevention And Resources </vt:lpstr>
      <vt:lpstr>Video: One Is Too Many</vt:lpstr>
      <vt:lpstr>CUNY’s Commitment</vt:lpstr>
      <vt:lpstr>You Are Not Alone</vt:lpstr>
      <vt:lpstr>What Is Sexual Harassment and Sexual Violence?</vt:lpstr>
      <vt:lpstr>What Is Sexual Harassment?</vt:lpstr>
      <vt:lpstr>What Is Gender-Based Harassment?</vt:lpstr>
      <vt:lpstr>What Is Sexual Violence/Assault?</vt:lpstr>
      <vt:lpstr>Who Are The Victims Of  Sexual Harassment, Gender-Based Harassment And/Or Sexual Violence?</vt:lpstr>
      <vt:lpstr>Who Are The Victims Of  Sexual Harassment, Gender-Based Harassment And/Or Sexual Violence?</vt:lpstr>
      <vt:lpstr>Forms Of Sexual Harassment</vt:lpstr>
      <vt:lpstr>Video: Forms of Sexual Harassment </vt:lpstr>
      <vt:lpstr>Forms of Sexual Harassment</vt:lpstr>
      <vt:lpstr>Forms of Gender-Based Harassment</vt:lpstr>
      <vt:lpstr>Forms Of Sexual Violence</vt:lpstr>
      <vt:lpstr>PowerPoint Presentation</vt:lpstr>
      <vt:lpstr>Forms Of Sexual Violence: Stalking</vt:lpstr>
      <vt:lpstr>Forms of Sexual Violence: Dating/Intimate Partner/Domestic Violence</vt:lpstr>
      <vt:lpstr>        Preventing Sexual Harassment and  Sexual Violence</vt:lpstr>
      <vt:lpstr>What Is Affirmative Consent?</vt:lpstr>
      <vt:lpstr>What Is Affirmative Consent?</vt:lpstr>
      <vt:lpstr>You Must Obtain Consent</vt:lpstr>
      <vt:lpstr>You Must Obtain Consent</vt:lpstr>
      <vt:lpstr>Stop!</vt:lpstr>
      <vt:lpstr>Stop!</vt:lpstr>
      <vt:lpstr>Slow Down</vt:lpstr>
      <vt:lpstr>Protect Yourself </vt:lpstr>
      <vt:lpstr>Protect Yourself </vt:lpstr>
      <vt:lpstr>Protect Yourself</vt:lpstr>
      <vt:lpstr>Protect Your Friends</vt:lpstr>
      <vt:lpstr>Protect Your Friends</vt:lpstr>
      <vt:lpstr>Protect Your Friends</vt:lpstr>
      <vt:lpstr>Protect Your Friends</vt:lpstr>
      <vt:lpstr>Protect Your Friends</vt:lpstr>
      <vt:lpstr>Video: Protect Your Friends </vt:lpstr>
      <vt:lpstr>Protect Your Friends - Good Samaritan Policy</vt:lpstr>
      <vt:lpstr>Preserve Evidence</vt:lpstr>
      <vt:lpstr>CUNY’s Policies And Procedures Against Sexual Misconduct </vt:lpstr>
      <vt:lpstr>Sexual Harassment Is Prohibited  On Our Campus</vt:lpstr>
      <vt:lpstr>CUNY’s Policy  On Sexual Misconduct </vt:lpstr>
      <vt:lpstr>POLICY ON SEXUAL MISCONDUCT  </vt:lpstr>
      <vt:lpstr>POLICY ON SEXUAL MISCONDUCT</vt:lpstr>
      <vt:lpstr>Student-Employee Relationships</vt:lpstr>
      <vt:lpstr>Where Should I Go?</vt:lpstr>
      <vt:lpstr>Confidentiality</vt:lpstr>
      <vt:lpstr>Confidentiality </vt:lpstr>
      <vt:lpstr>Confidentiality</vt:lpstr>
      <vt:lpstr>Confidentiality</vt:lpstr>
      <vt:lpstr>What Happens After A Complaint of Sexual Harassment/Sexual Violence Is Made? </vt:lpstr>
      <vt:lpstr>What Happens After A Complaint of Sexual Harassment/Sexual Violence Is Made? </vt:lpstr>
      <vt:lpstr>How Long Does the Investigation Take?</vt:lpstr>
      <vt:lpstr>How Are Penalties Imposed?</vt:lpstr>
      <vt:lpstr>Student Discipline</vt:lpstr>
      <vt:lpstr>How Does The Student  Disciplinary Hearing Work?</vt:lpstr>
      <vt:lpstr>Employee Discipline </vt:lpstr>
      <vt:lpstr>Possible Penalties</vt:lpstr>
      <vt:lpstr>Do I Have To Testify At The  Disciplinary Hearing? </vt:lpstr>
      <vt:lpstr>What Is Retaliation?</vt:lpstr>
      <vt:lpstr>What Is An Order of Protection (OOP)</vt:lpstr>
      <vt:lpstr>Types of Orders of Protection (OOP) </vt:lpstr>
      <vt:lpstr>        Resources</vt:lpstr>
      <vt:lpstr>PowerPoint Presentation</vt:lpstr>
      <vt:lpstr>            Title IX Coordinator, Public Safety Directors, Chief Student Affairs Officers (cont.)</vt:lpstr>
      <vt:lpstr>        Title IX Coordinators, Public Safety Directors, Chief Student Affairs Officers (cont.)</vt:lpstr>
      <vt:lpstr>Some Off Campus 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Oscar Deonarine</dc:creator>
  <cp:lastModifiedBy>Rachel Nash</cp:lastModifiedBy>
  <cp:revision>378</cp:revision>
  <cp:lastPrinted>2014-07-07T17:59:27Z</cp:lastPrinted>
  <dcterms:created xsi:type="dcterms:W3CDTF">2013-09-26T20:32:14Z</dcterms:created>
  <dcterms:modified xsi:type="dcterms:W3CDTF">2016-05-16T18:41:39Z</dcterms:modified>
</cp:coreProperties>
</file>